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12192000" cy="6858000"/>
  <p:notesSz cx="7559675" cy="10691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2"/>
    <p:restoredTop sz="94643"/>
  </p:normalViewPr>
  <p:slideViewPr>
    <p:cSldViewPr snapToGrid="0">
      <p:cViewPr varScale="1">
        <p:scale>
          <a:sx n="110" d="100"/>
          <a:sy n="110" d="100"/>
        </p:scale>
        <p:origin x="7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4C6348-3886-6C46-AA85-ADEBB50E148F}" type="doc">
      <dgm:prSet loTypeId="urn:microsoft.com/office/officeart/2009/3/layout/PlusandMinus" loCatId="" qsTypeId="urn:microsoft.com/office/officeart/2005/8/quickstyle/simple1" qsCatId="simple" csTypeId="urn:microsoft.com/office/officeart/2005/8/colors/accent1_2" csCatId="accent1" phldr="1"/>
      <dgm:spPr/>
      <dgm:t>
        <a:bodyPr/>
        <a:lstStyle/>
        <a:p>
          <a:endParaRPr lang="de-DE"/>
        </a:p>
      </dgm:t>
    </dgm:pt>
    <dgm:pt modelId="{F3729AD0-895B-2A44-AD36-9B5EEDCF1D38}">
      <dgm:prSet phldrT="[Text]" custT="1"/>
      <dgm:spPr/>
      <dgm:t>
        <a:bodyPr/>
        <a:lstStyle/>
        <a:p>
          <a:r>
            <a:rPr lang="de-DE" sz="2000" b="0" i="0" u="none" dirty="0">
              <a:latin typeface="Calibri" panose="020F0502020204030204" pitchFamily="34" charset="0"/>
              <a:cs typeface="Calibri" panose="020F0502020204030204" pitchFamily="34" charset="0"/>
            </a:rPr>
            <a:t>1. Individualisierung und Differenzierung </a:t>
          </a:r>
        </a:p>
        <a:p>
          <a:r>
            <a:rPr lang="de-DE" sz="2000" b="0" i="0" u="none" dirty="0">
              <a:latin typeface="Calibri" panose="020F0502020204030204" pitchFamily="34" charset="0"/>
              <a:cs typeface="Calibri" panose="020F0502020204030204" pitchFamily="34" charset="0"/>
            </a:rPr>
            <a:t>2. Entlastung der Lehrkraft</a:t>
          </a:r>
        </a:p>
        <a:p>
          <a:r>
            <a:rPr lang="de-DE" sz="2000" b="0" i="0" u="none" dirty="0">
              <a:latin typeface="Calibri" panose="020F0502020204030204" pitchFamily="34" charset="0"/>
              <a:cs typeface="Calibri" panose="020F0502020204030204" pitchFamily="34" charset="0"/>
            </a:rPr>
            <a:t>3. Förderung der Eigenverantwortung</a:t>
          </a:r>
        </a:p>
        <a:p>
          <a:r>
            <a:rPr lang="de-DE" sz="2000" b="0" i="0" u="none" dirty="0">
              <a:latin typeface="Calibri" panose="020F0502020204030204" pitchFamily="34" charset="0"/>
              <a:cs typeface="Calibri" panose="020F0502020204030204" pitchFamily="34" charset="0"/>
            </a:rPr>
            <a:t>4. Entwicklung kommunikativer und sozialer Kompetenzen</a:t>
          </a:r>
        </a:p>
        <a:p>
          <a:r>
            <a:rPr lang="de-DE" sz="2000" b="0" i="0" u="none" dirty="0">
              <a:latin typeface="Calibri" panose="020F0502020204030204" pitchFamily="34" charset="0"/>
              <a:cs typeface="Calibri" panose="020F0502020204030204" pitchFamily="34" charset="0"/>
            </a:rPr>
            <a:t>5. Dokumentation von Lernprozessen</a:t>
          </a:r>
        </a:p>
        <a:p>
          <a:r>
            <a:rPr lang="de-DE" sz="2000" b="0" i="0" u="none" dirty="0">
              <a:latin typeface="Calibri" panose="020F0502020204030204" pitchFamily="34" charset="0"/>
              <a:cs typeface="Calibri" panose="020F0502020204030204" pitchFamily="34" charset="0"/>
            </a:rPr>
            <a:t>6. Berücksichtigung unterschiedlicher Lerntypen</a:t>
          </a:r>
          <a:endParaRPr lang="de-DE" sz="2000" b="0" dirty="0">
            <a:latin typeface="Calibri" panose="020F0502020204030204" pitchFamily="34" charset="0"/>
            <a:cs typeface="Calibri" panose="020F0502020204030204" pitchFamily="34" charset="0"/>
          </a:endParaRPr>
        </a:p>
      </dgm:t>
    </dgm:pt>
    <dgm:pt modelId="{DCB8F077-CF9A-1447-A18B-16B552D503BA}" type="parTrans" cxnId="{BE71BEDC-9708-1F43-ADFD-D3BB783D5E8E}">
      <dgm:prSet/>
      <dgm:spPr/>
      <dgm:t>
        <a:bodyPr/>
        <a:lstStyle/>
        <a:p>
          <a:endParaRPr lang="de-DE"/>
        </a:p>
      </dgm:t>
    </dgm:pt>
    <dgm:pt modelId="{8EA8F6DE-3C7D-6C4D-A923-B62C5B39EDF5}" type="sibTrans" cxnId="{BE71BEDC-9708-1F43-ADFD-D3BB783D5E8E}">
      <dgm:prSet/>
      <dgm:spPr/>
      <dgm:t>
        <a:bodyPr/>
        <a:lstStyle/>
        <a:p>
          <a:endParaRPr lang="de-DE"/>
        </a:p>
      </dgm:t>
    </dgm:pt>
    <dgm:pt modelId="{1F0C9E93-023D-0541-95A3-229F32EDAB35}">
      <dgm:prSet phldrT="[Text]"/>
      <dgm:spPr/>
      <dgm:t>
        <a:bodyPr/>
        <a:lstStyle/>
        <a:p>
          <a:endParaRPr lang="de-DE" dirty="0"/>
        </a:p>
      </dgm:t>
    </dgm:pt>
    <dgm:pt modelId="{8F7AB3A8-5446-0D44-ACC1-A4387FCE0713}" type="parTrans" cxnId="{00B30099-0654-A846-B5D8-5931E2373A88}">
      <dgm:prSet/>
      <dgm:spPr/>
      <dgm:t>
        <a:bodyPr/>
        <a:lstStyle/>
        <a:p>
          <a:endParaRPr lang="de-DE"/>
        </a:p>
      </dgm:t>
    </dgm:pt>
    <dgm:pt modelId="{8E457648-264D-8143-BEAA-633C0150788E}" type="sibTrans" cxnId="{00B30099-0654-A846-B5D8-5931E2373A88}">
      <dgm:prSet/>
      <dgm:spPr/>
      <dgm:t>
        <a:bodyPr/>
        <a:lstStyle/>
        <a:p>
          <a:endParaRPr lang="de-DE"/>
        </a:p>
      </dgm:t>
    </dgm:pt>
    <dgm:pt modelId="{C7BE4A92-6606-1F44-AC1E-B4F09925F08D}">
      <dgm:prSet phldrT="[Text]" custT="1"/>
      <dgm:spPr/>
      <dgm:t>
        <a:bodyPr/>
        <a:lstStyle/>
        <a:p>
          <a:r>
            <a:rPr lang="de-DE" sz="2000" b="0" i="0" u="none" dirty="0">
              <a:latin typeface="Calibri" panose="020F0502020204030204" pitchFamily="34" charset="0"/>
              <a:cs typeface="Calibri" panose="020F0502020204030204" pitchFamily="34" charset="0"/>
            </a:rPr>
            <a:t>1. Altersangemessene Analysekompetenz</a:t>
          </a:r>
        </a:p>
        <a:p>
          <a:r>
            <a:rPr lang="de-DE" sz="2000" b="0" dirty="0">
              <a:latin typeface="Calibri" panose="020F0502020204030204" pitchFamily="34" charset="0"/>
              <a:cs typeface="Calibri" panose="020F0502020204030204" pitchFamily="34" charset="0"/>
            </a:rPr>
            <a:t>2. Ablenkungspotenzial digitaler Geräte</a:t>
          </a:r>
        </a:p>
        <a:p>
          <a:r>
            <a:rPr lang="de-DE" sz="2000" b="0" i="0" u="none" dirty="0">
              <a:latin typeface="Calibri" panose="020F0502020204030204" pitchFamily="34" charset="0"/>
              <a:cs typeface="Calibri" panose="020F0502020204030204" pitchFamily="34" charset="0"/>
            </a:rPr>
            <a:t>3. Zeitmanagement und Bewegungszeit</a:t>
          </a:r>
        </a:p>
        <a:p>
          <a:r>
            <a:rPr lang="de-DE" sz="2000" b="0" i="0" u="none" dirty="0">
              <a:latin typeface="Calibri" panose="020F0502020204030204" pitchFamily="34" charset="0"/>
              <a:cs typeface="Calibri" panose="020F0502020204030204" pitchFamily="34" charset="0"/>
            </a:rPr>
            <a:t>4. Technischer und organisatorischer Aufwand</a:t>
          </a:r>
        </a:p>
        <a:p>
          <a:r>
            <a:rPr lang="de-DE" sz="2000" b="0" i="0" u="none" dirty="0">
              <a:latin typeface="Calibri" panose="020F0502020204030204" pitchFamily="34" charset="0"/>
              <a:cs typeface="Calibri" panose="020F0502020204030204" pitchFamily="34" charset="0"/>
            </a:rPr>
            <a:t>5. Datenschutz und Persönlichkeitsrechte</a:t>
          </a:r>
          <a:endParaRPr lang="de-DE" sz="2000" b="0" dirty="0">
            <a:latin typeface="Calibri" panose="020F0502020204030204" pitchFamily="34" charset="0"/>
            <a:cs typeface="Calibri" panose="020F0502020204030204" pitchFamily="34" charset="0"/>
          </a:endParaRPr>
        </a:p>
      </dgm:t>
    </dgm:pt>
    <dgm:pt modelId="{47949D58-E815-5949-A1B2-A8505F35EE4D}" type="parTrans" cxnId="{02B54992-EDAA-7449-971C-20F07C802A90}">
      <dgm:prSet/>
      <dgm:spPr/>
      <dgm:t>
        <a:bodyPr/>
        <a:lstStyle/>
        <a:p>
          <a:endParaRPr lang="de-DE"/>
        </a:p>
      </dgm:t>
    </dgm:pt>
    <dgm:pt modelId="{B8D60DF6-EFB3-8A45-A4A4-BE6E7D94564A}" type="sibTrans" cxnId="{02B54992-EDAA-7449-971C-20F07C802A90}">
      <dgm:prSet/>
      <dgm:spPr/>
      <dgm:t>
        <a:bodyPr/>
        <a:lstStyle/>
        <a:p>
          <a:endParaRPr lang="de-DE"/>
        </a:p>
      </dgm:t>
    </dgm:pt>
    <dgm:pt modelId="{8B506C13-C547-E74F-8A2D-255759F90252}" type="pres">
      <dgm:prSet presAssocID="{FF4C6348-3886-6C46-AA85-ADEBB50E148F}" presName="Name0" presStyleCnt="0">
        <dgm:presLayoutVars>
          <dgm:chMax val="2"/>
          <dgm:chPref val="2"/>
          <dgm:dir/>
          <dgm:animOne/>
          <dgm:resizeHandles val="exact"/>
        </dgm:presLayoutVars>
      </dgm:prSet>
      <dgm:spPr/>
    </dgm:pt>
    <dgm:pt modelId="{651C083F-D931-6E4C-B325-76D912DF2A3A}" type="pres">
      <dgm:prSet presAssocID="{FF4C6348-3886-6C46-AA85-ADEBB50E148F}" presName="Background" presStyleLbl="bgImgPlace1" presStyleIdx="0" presStyleCnt="1" custScaleX="102942" custScaleY="100893" custLinFactNeighborX="-1378" custLinFactNeighborY="-3795"/>
      <dgm:spPr/>
    </dgm:pt>
    <dgm:pt modelId="{5063B11A-1E47-4343-88D6-9C9244A7ADBE}" type="pres">
      <dgm:prSet presAssocID="{FF4C6348-3886-6C46-AA85-ADEBB50E148F}" presName="ParentText1" presStyleLbl="revTx" presStyleIdx="0" presStyleCnt="2" custScaleY="109098" custLinFactNeighborX="-2406" custLinFactNeighborY="-6857">
        <dgm:presLayoutVars>
          <dgm:chMax val="0"/>
          <dgm:chPref val="0"/>
          <dgm:bulletEnabled val="1"/>
        </dgm:presLayoutVars>
      </dgm:prSet>
      <dgm:spPr/>
    </dgm:pt>
    <dgm:pt modelId="{19659D13-ED71-7F45-AAF5-B5E5A4CA8102}" type="pres">
      <dgm:prSet presAssocID="{FF4C6348-3886-6C46-AA85-ADEBB50E148F}" presName="ParentText2" presStyleLbl="revTx" presStyleIdx="1" presStyleCnt="2" custLinFactNeighborX="1513" custLinFactNeighborY="-11877">
        <dgm:presLayoutVars>
          <dgm:chMax val="0"/>
          <dgm:chPref val="0"/>
          <dgm:bulletEnabled val="1"/>
        </dgm:presLayoutVars>
      </dgm:prSet>
      <dgm:spPr/>
    </dgm:pt>
    <dgm:pt modelId="{C1B96C2D-8C7E-C14C-8D56-A436E7196D44}" type="pres">
      <dgm:prSet presAssocID="{FF4C6348-3886-6C46-AA85-ADEBB50E148F}" presName="Plus" presStyleLbl="alignNode1" presStyleIdx="0" presStyleCnt="2" custScaleX="42989" custScaleY="44885" custLinFactNeighborX="-28976" custLinFactNeighborY="17835"/>
      <dgm:spPr/>
    </dgm:pt>
    <dgm:pt modelId="{FC7FD337-06CB-4E48-BAAF-FC97C78ADEA5}" type="pres">
      <dgm:prSet presAssocID="{FF4C6348-3886-6C46-AA85-ADEBB50E148F}" presName="Minus" presStyleLbl="alignNode1" presStyleIdx="1" presStyleCnt="2" custFlipVert="1" custScaleX="44038" custScaleY="54475" custLinFactNeighborX="29675" custLinFactNeighborY="46812"/>
      <dgm:spPr/>
    </dgm:pt>
    <dgm:pt modelId="{0C2B168F-BC90-0E40-A58B-0567366877F2}" type="pres">
      <dgm:prSet presAssocID="{FF4C6348-3886-6C46-AA85-ADEBB50E148F}" presName="Divider" presStyleLbl="parChTrans1D1" presStyleIdx="0" presStyleCnt="1"/>
      <dgm:spPr/>
    </dgm:pt>
  </dgm:ptLst>
  <dgm:cxnLst>
    <dgm:cxn modelId="{4F9B3553-1B37-2440-BD1E-5BAA8DA88F29}" type="presOf" srcId="{FF4C6348-3886-6C46-AA85-ADEBB50E148F}" destId="{8B506C13-C547-E74F-8A2D-255759F90252}" srcOrd="0" destOrd="0" presId="urn:microsoft.com/office/officeart/2009/3/layout/PlusandMinus"/>
    <dgm:cxn modelId="{55FF2754-5579-6844-8A4D-DE07E065A9AB}" type="presOf" srcId="{C7BE4A92-6606-1F44-AC1E-B4F09925F08D}" destId="{19659D13-ED71-7F45-AAF5-B5E5A4CA8102}" srcOrd="0" destOrd="0" presId="urn:microsoft.com/office/officeart/2009/3/layout/PlusandMinus"/>
    <dgm:cxn modelId="{02B54992-EDAA-7449-971C-20F07C802A90}" srcId="{FF4C6348-3886-6C46-AA85-ADEBB50E148F}" destId="{C7BE4A92-6606-1F44-AC1E-B4F09925F08D}" srcOrd="1" destOrd="0" parTransId="{47949D58-E815-5949-A1B2-A8505F35EE4D}" sibTransId="{B8D60DF6-EFB3-8A45-A4A4-BE6E7D94564A}"/>
    <dgm:cxn modelId="{00B30099-0654-A846-B5D8-5931E2373A88}" srcId="{FF4C6348-3886-6C46-AA85-ADEBB50E148F}" destId="{1F0C9E93-023D-0541-95A3-229F32EDAB35}" srcOrd="2" destOrd="0" parTransId="{8F7AB3A8-5446-0D44-ACC1-A4387FCE0713}" sibTransId="{8E457648-264D-8143-BEAA-633C0150788E}"/>
    <dgm:cxn modelId="{6084B0AA-A941-5E4C-8955-43B76A6046FA}" type="presOf" srcId="{F3729AD0-895B-2A44-AD36-9B5EEDCF1D38}" destId="{5063B11A-1E47-4343-88D6-9C9244A7ADBE}" srcOrd="0" destOrd="0" presId="urn:microsoft.com/office/officeart/2009/3/layout/PlusandMinus"/>
    <dgm:cxn modelId="{BE71BEDC-9708-1F43-ADFD-D3BB783D5E8E}" srcId="{FF4C6348-3886-6C46-AA85-ADEBB50E148F}" destId="{F3729AD0-895B-2A44-AD36-9B5EEDCF1D38}" srcOrd="0" destOrd="0" parTransId="{DCB8F077-CF9A-1447-A18B-16B552D503BA}" sibTransId="{8EA8F6DE-3C7D-6C4D-A923-B62C5B39EDF5}"/>
    <dgm:cxn modelId="{073AF121-828B-E74E-854C-1DB1F64E05F2}" type="presParOf" srcId="{8B506C13-C547-E74F-8A2D-255759F90252}" destId="{651C083F-D931-6E4C-B325-76D912DF2A3A}" srcOrd="0" destOrd="0" presId="urn:microsoft.com/office/officeart/2009/3/layout/PlusandMinus"/>
    <dgm:cxn modelId="{921C82F7-2D3E-8346-B9FC-1BB0E29412F6}" type="presParOf" srcId="{8B506C13-C547-E74F-8A2D-255759F90252}" destId="{5063B11A-1E47-4343-88D6-9C9244A7ADBE}" srcOrd="1" destOrd="0" presId="urn:microsoft.com/office/officeart/2009/3/layout/PlusandMinus"/>
    <dgm:cxn modelId="{17C4A14B-2B97-EC44-B75A-A847934F19C2}" type="presParOf" srcId="{8B506C13-C547-E74F-8A2D-255759F90252}" destId="{19659D13-ED71-7F45-AAF5-B5E5A4CA8102}" srcOrd="2" destOrd="0" presId="urn:microsoft.com/office/officeart/2009/3/layout/PlusandMinus"/>
    <dgm:cxn modelId="{52B51A16-C682-C544-BA2E-C41A6B64629E}" type="presParOf" srcId="{8B506C13-C547-E74F-8A2D-255759F90252}" destId="{C1B96C2D-8C7E-C14C-8D56-A436E7196D44}" srcOrd="3" destOrd="0" presId="urn:microsoft.com/office/officeart/2009/3/layout/PlusandMinus"/>
    <dgm:cxn modelId="{B1CD1494-4BF3-4E47-8084-37DBFE0DA0CE}" type="presParOf" srcId="{8B506C13-C547-E74F-8A2D-255759F90252}" destId="{FC7FD337-06CB-4E48-BAAF-FC97C78ADEA5}" srcOrd="4" destOrd="0" presId="urn:microsoft.com/office/officeart/2009/3/layout/PlusandMinus"/>
    <dgm:cxn modelId="{85E426AD-7CF0-D24E-B7FE-FC450FEC64EF}" type="presParOf" srcId="{8B506C13-C547-E74F-8A2D-255759F90252}" destId="{0C2B168F-BC90-0E40-A58B-0567366877F2}"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4C6348-3886-6C46-AA85-ADEBB50E148F}" type="doc">
      <dgm:prSet loTypeId="urn:microsoft.com/office/officeart/2009/3/layout/PlusandMinus" loCatId="" qsTypeId="urn:microsoft.com/office/officeart/2005/8/quickstyle/simple1" qsCatId="simple" csTypeId="urn:microsoft.com/office/officeart/2005/8/colors/accent1_2" csCatId="accent1" phldr="1"/>
      <dgm:spPr/>
      <dgm:t>
        <a:bodyPr/>
        <a:lstStyle/>
        <a:p>
          <a:endParaRPr lang="de-DE"/>
        </a:p>
      </dgm:t>
    </dgm:pt>
    <dgm:pt modelId="{F3729AD0-895B-2A44-AD36-9B5EEDCF1D38}">
      <dgm:prSet phldrT="[Text]" custT="1"/>
      <dgm:spPr/>
      <dgm:t>
        <a:bodyPr/>
        <a:lstStyle/>
        <a:p>
          <a:r>
            <a:rPr lang="de-DE" sz="1600" b="0" i="0" u="none" dirty="0">
              <a:latin typeface="Calibri" panose="020F0502020204030204" pitchFamily="34" charset="0"/>
              <a:cs typeface="Calibri" panose="020F0502020204030204" pitchFamily="34" charset="0"/>
            </a:rPr>
            <a:t>1. Individualisierung und Differenzierung </a:t>
          </a:r>
        </a:p>
        <a:p>
          <a:r>
            <a:rPr lang="de-DE" sz="1600" b="0" i="0" u="none" dirty="0">
              <a:latin typeface="Calibri" panose="020F0502020204030204" pitchFamily="34" charset="0"/>
              <a:cs typeface="Calibri" panose="020F0502020204030204" pitchFamily="34" charset="0"/>
            </a:rPr>
            <a:t>2. Entlastung der Lehrkraft</a:t>
          </a:r>
        </a:p>
        <a:p>
          <a:r>
            <a:rPr lang="de-DE" sz="1600" b="0" i="0" u="none" dirty="0">
              <a:latin typeface="Calibri" panose="020F0502020204030204" pitchFamily="34" charset="0"/>
              <a:cs typeface="Calibri" panose="020F0502020204030204" pitchFamily="34" charset="0"/>
            </a:rPr>
            <a:t>3. Förderung der Eigenverantwortung</a:t>
          </a:r>
        </a:p>
        <a:p>
          <a:r>
            <a:rPr lang="de-DE" sz="1600" b="0" i="0" u="none" dirty="0">
              <a:latin typeface="Calibri" panose="020F0502020204030204" pitchFamily="34" charset="0"/>
              <a:cs typeface="Calibri" panose="020F0502020204030204" pitchFamily="34" charset="0"/>
            </a:rPr>
            <a:t>4. Entwicklung kommunikativer und sozialer Kompetenzen</a:t>
          </a:r>
        </a:p>
        <a:p>
          <a:r>
            <a:rPr lang="de-DE" sz="1600" b="0" i="0" u="none" dirty="0">
              <a:latin typeface="Calibri" panose="020F0502020204030204" pitchFamily="34" charset="0"/>
              <a:cs typeface="Calibri" panose="020F0502020204030204" pitchFamily="34" charset="0"/>
            </a:rPr>
            <a:t>5. Dokumentation von Lernprozessen</a:t>
          </a:r>
        </a:p>
        <a:p>
          <a:r>
            <a:rPr lang="de-DE" sz="1600" b="0" i="0" u="none" dirty="0">
              <a:latin typeface="Calibri" panose="020F0502020204030204" pitchFamily="34" charset="0"/>
              <a:cs typeface="Calibri" panose="020F0502020204030204" pitchFamily="34" charset="0"/>
            </a:rPr>
            <a:t>6. Berücksichtigung unterschiedlicher Lerntypen</a:t>
          </a:r>
          <a:endParaRPr lang="de-DE" sz="1600" b="0" dirty="0">
            <a:latin typeface="Calibri" panose="020F0502020204030204" pitchFamily="34" charset="0"/>
            <a:cs typeface="Calibri" panose="020F0502020204030204" pitchFamily="34" charset="0"/>
          </a:endParaRPr>
        </a:p>
      </dgm:t>
    </dgm:pt>
    <dgm:pt modelId="{DCB8F077-CF9A-1447-A18B-16B552D503BA}" type="parTrans" cxnId="{BE71BEDC-9708-1F43-ADFD-D3BB783D5E8E}">
      <dgm:prSet/>
      <dgm:spPr/>
      <dgm:t>
        <a:bodyPr/>
        <a:lstStyle/>
        <a:p>
          <a:endParaRPr lang="de-DE"/>
        </a:p>
      </dgm:t>
    </dgm:pt>
    <dgm:pt modelId="{8EA8F6DE-3C7D-6C4D-A923-B62C5B39EDF5}" type="sibTrans" cxnId="{BE71BEDC-9708-1F43-ADFD-D3BB783D5E8E}">
      <dgm:prSet/>
      <dgm:spPr/>
      <dgm:t>
        <a:bodyPr/>
        <a:lstStyle/>
        <a:p>
          <a:endParaRPr lang="de-DE"/>
        </a:p>
      </dgm:t>
    </dgm:pt>
    <dgm:pt modelId="{1F0C9E93-023D-0541-95A3-229F32EDAB35}">
      <dgm:prSet phldrT="[Text]"/>
      <dgm:spPr/>
      <dgm:t>
        <a:bodyPr/>
        <a:lstStyle/>
        <a:p>
          <a:endParaRPr lang="de-DE" dirty="0"/>
        </a:p>
      </dgm:t>
    </dgm:pt>
    <dgm:pt modelId="{8F7AB3A8-5446-0D44-ACC1-A4387FCE0713}" type="parTrans" cxnId="{00B30099-0654-A846-B5D8-5931E2373A88}">
      <dgm:prSet/>
      <dgm:spPr/>
      <dgm:t>
        <a:bodyPr/>
        <a:lstStyle/>
        <a:p>
          <a:endParaRPr lang="de-DE"/>
        </a:p>
      </dgm:t>
    </dgm:pt>
    <dgm:pt modelId="{8E457648-264D-8143-BEAA-633C0150788E}" type="sibTrans" cxnId="{00B30099-0654-A846-B5D8-5931E2373A88}">
      <dgm:prSet/>
      <dgm:spPr/>
      <dgm:t>
        <a:bodyPr/>
        <a:lstStyle/>
        <a:p>
          <a:endParaRPr lang="de-DE"/>
        </a:p>
      </dgm:t>
    </dgm:pt>
    <dgm:pt modelId="{C7BE4A92-6606-1F44-AC1E-B4F09925F08D}">
      <dgm:prSet phldrT="[Text]" custT="1"/>
      <dgm:spPr/>
      <dgm:t>
        <a:bodyPr/>
        <a:lstStyle/>
        <a:p>
          <a:r>
            <a:rPr lang="de-DE" sz="1600" b="0" i="0" u="none" dirty="0">
              <a:latin typeface="Calibri" panose="020F0502020204030204" pitchFamily="34" charset="0"/>
              <a:cs typeface="Calibri" panose="020F0502020204030204" pitchFamily="34" charset="0"/>
            </a:rPr>
            <a:t>1. Altersangemessene Analysekompetenz</a:t>
          </a:r>
        </a:p>
        <a:p>
          <a:r>
            <a:rPr lang="de-DE" sz="1600" b="0" dirty="0">
              <a:latin typeface="Calibri" panose="020F0502020204030204" pitchFamily="34" charset="0"/>
              <a:cs typeface="Calibri" panose="020F0502020204030204" pitchFamily="34" charset="0"/>
            </a:rPr>
            <a:t>2. Ablenkungspotenzial digitaler Geräte</a:t>
          </a:r>
        </a:p>
        <a:p>
          <a:r>
            <a:rPr lang="de-DE" sz="1600" b="0" i="0" u="none" dirty="0">
              <a:latin typeface="Calibri" panose="020F0502020204030204" pitchFamily="34" charset="0"/>
              <a:cs typeface="Calibri" panose="020F0502020204030204" pitchFamily="34" charset="0"/>
            </a:rPr>
            <a:t>3. Zeitmanagement und Bewegungszeit</a:t>
          </a:r>
        </a:p>
        <a:p>
          <a:r>
            <a:rPr lang="de-DE" sz="1600" b="0" i="0" u="none" dirty="0">
              <a:latin typeface="Calibri" panose="020F0502020204030204" pitchFamily="34" charset="0"/>
              <a:cs typeface="Calibri" panose="020F0502020204030204" pitchFamily="34" charset="0"/>
            </a:rPr>
            <a:t>4. Technischer und organisatorischer Aufwand</a:t>
          </a:r>
        </a:p>
        <a:p>
          <a:r>
            <a:rPr lang="de-DE" sz="1600" b="0" i="0" u="none" dirty="0">
              <a:latin typeface="Calibri" panose="020F0502020204030204" pitchFamily="34" charset="0"/>
              <a:cs typeface="Calibri" panose="020F0502020204030204" pitchFamily="34" charset="0"/>
            </a:rPr>
            <a:t>5. Datenschutz und Persönlichkeitsrechte</a:t>
          </a:r>
          <a:endParaRPr lang="de-DE" sz="1600" b="0" dirty="0">
            <a:latin typeface="Calibri" panose="020F0502020204030204" pitchFamily="34" charset="0"/>
            <a:cs typeface="Calibri" panose="020F0502020204030204" pitchFamily="34" charset="0"/>
          </a:endParaRPr>
        </a:p>
      </dgm:t>
    </dgm:pt>
    <dgm:pt modelId="{47949D58-E815-5949-A1B2-A8505F35EE4D}" type="parTrans" cxnId="{02B54992-EDAA-7449-971C-20F07C802A90}">
      <dgm:prSet/>
      <dgm:spPr/>
      <dgm:t>
        <a:bodyPr/>
        <a:lstStyle/>
        <a:p>
          <a:endParaRPr lang="de-DE"/>
        </a:p>
      </dgm:t>
    </dgm:pt>
    <dgm:pt modelId="{B8D60DF6-EFB3-8A45-A4A4-BE6E7D94564A}" type="sibTrans" cxnId="{02B54992-EDAA-7449-971C-20F07C802A90}">
      <dgm:prSet/>
      <dgm:spPr/>
      <dgm:t>
        <a:bodyPr/>
        <a:lstStyle/>
        <a:p>
          <a:endParaRPr lang="de-DE"/>
        </a:p>
      </dgm:t>
    </dgm:pt>
    <dgm:pt modelId="{8B506C13-C547-E74F-8A2D-255759F90252}" type="pres">
      <dgm:prSet presAssocID="{FF4C6348-3886-6C46-AA85-ADEBB50E148F}" presName="Name0" presStyleCnt="0">
        <dgm:presLayoutVars>
          <dgm:chMax val="2"/>
          <dgm:chPref val="2"/>
          <dgm:dir/>
          <dgm:animOne/>
          <dgm:resizeHandles val="exact"/>
        </dgm:presLayoutVars>
      </dgm:prSet>
      <dgm:spPr/>
    </dgm:pt>
    <dgm:pt modelId="{651C083F-D931-6E4C-B325-76D912DF2A3A}" type="pres">
      <dgm:prSet presAssocID="{FF4C6348-3886-6C46-AA85-ADEBB50E148F}" presName="Background" presStyleLbl="bgImgPlace1" presStyleIdx="0" presStyleCnt="1" custScaleX="102942" custScaleY="61883" custLinFactNeighborX="-957" custLinFactNeighborY="-20860"/>
      <dgm:spPr/>
    </dgm:pt>
    <dgm:pt modelId="{5063B11A-1E47-4343-88D6-9C9244A7ADBE}" type="pres">
      <dgm:prSet presAssocID="{FF4C6348-3886-6C46-AA85-ADEBB50E148F}" presName="ParentText1" presStyleLbl="revTx" presStyleIdx="0" presStyleCnt="2" custScaleY="109098" custLinFactNeighborX="-2406" custLinFactNeighborY="-6857">
        <dgm:presLayoutVars>
          <dgm:chMax val="0"/>
          <dgm:chPref val="0"/>
          <dgm:bulletEnabled val="1"/>
        </dgm:presLayoutVars>
      </dgm:prSet>
      <dgm:spPr/>
    </dgm:pt>
    <dgm:pt modelId="{19659D13-ED71-7F45-AAF5-B5E5A4CA8102}" type="pres">
      <dgm:prSet presAssocID="{FF4C6348-3886-6C46-AA85-ADEBB50E148F}" presName="ParentText2" presStyleLbl="revTx" presStyleIdx="1" presStyleCnt="2" custLinFactNeighborX="1513" custLinFactNeighborY="-11877">
        <dgm:presLayoutVars>
          <dgm:chMax val="0"/>
          <dgm:chPref val="0"/>
          <dgm:bulletEnabled val="1"/>
        </dgm:presLayoutVars>
      </dgm:prSet>
      <dgm:spPr/>
    </dgm:pt>
    <dgm:pt modelId="{C1B96C2D-8C7E-C14C-8D56-A436E7196D44}" type="pres">
      <dgm:prSet presAssocID="{FF4C6348-3886-6C46-AA85-ADEBB50E148F}" presName="Plus" presStyleLbl="alignNode1" presStyleIdx="0" presStyleCnt="2" custScaleX="29543" custScaleY="29620" custLinFactNeighborX="-18892" custLinFactNeighborY="17840"/>
      <dgm:spPr/>
    </dgm:pt>
    <dgm:pt modelId="{FC7FD337-06CB-4E48-BAAF-FC97C78ADEA5}" type="pres">
      <dgm:prSet presAssocID="{FF4C6348-3886-6C46-AA85-ADEBB50E148F}" presName="Minus" presStyleLbl="alignNode1" presStyleIdx="1" presStyleCnt="2" custFlipVert="1" custScaleX="28055" custScaleY="35728" custLinFactNeighborX="28411" custLinFactNeighborY="41328"/>
      <dgm:spPr/>
    </dgm:pt>
    <dgm:pt modelId="{0C2B168F-BC90-0E40-A58B-0567366877F2}" type="pres">
      <dgm:prSet presAssocID="{FF4C6348-3886-6C46-AA85-ADEBB50E148F}" presName="Divider" presStyleLbl="parChTrans1D1" presStyleIdx="0" presStyleCnt="1"/>
      <dgm:spPr/>
    </dgm:pt>
  </dgm:ptLst>
  <dgm:cxnLst>
    <dgm:cxn modelId="{4F9B3553-1B37-2440-BD1E-5BAA8DA88F29}" type="presOf" srcId="{FF4C6348-3886-6C46-AA85-ADEBB50E148F}" destId="{8B506C13-C547-E74F-8A2D-255759F90252}" srcOrd="0" destOrd="0" presId="urn:microsoft.com/office/officeart/2009/3/layout/PlusandMinus"/>
    <dgm:cxn modelId="{55FF2754-5579-6844-8A4D-DE07E065A9AB}" type="presOf" srcId="{C7BE4A92-6606-1F44-AC1E-B4F09925F08D}" destId="{19659D13-ED71-7F45-AAF5-B5E5A4CA8102}" srcOrd="0" destOrd="0" presId="urn:microsoft.com/office/officeart/2009/3/layout/PlusandMinus"/>
    <dgm:cxn modelId="{02B54992-EDAA-7449-971C-20F07C802A90}" srcId="{FF4C6348-3886-6C46-AA85-ADEBB50E148F}" destId="{C7BE4A92-6606-1F44-AC1E-B4F09925F08D}" srcOrd="1" destOrd="0" parTransId="{47949D58-E815-5949-A1B2-A8505F35EE4D}" sibTransId="{B8D60DF6-EFB3-8A45-A4A4-BE6E7D94564A}"/>
    <dgm:cxn modelId="{00B30099-0654-A846-B5D8-5931E2373A88}" srcId="{FF4C6348-3886-6C46-AA85-ADEBB50E148F}" destId="{1F0C9E93-023D-0541-95A3-229F32EDAB35}" srcOrd="2" destOrd="0" parTransId="{8F7AB3A8-5446-0D44-ACC1-A4387FCE0713}" sibTransId="{8E457648-264D-8143-BEAA-633C0150788E}"/>
    <dgm:cxn modelId="{6084B0AA-A941-5E4C-8955-43B76A6046FA}" type="presOf" srcId="{F3729AD0-895B-2A44-AD36-9B5EEDCF1D38}" destId="{5063B11A-1E47-4343-88D6-9C9244A7ADBE}" srcOrd="0" destOrd="0" presId="urn:microsoft.com/office/officeart/2009/3/layout/PlusandMinus"/>
    <dgm:cxn modelId="{BE71BEDC-9708-1F43-ADFD-D3BB783D5E8E}" srcId="{FF4C6348-3886-6C46-AA85-ADEBB50E148F}" destId="{F3729AD0-895B-2A44-AD36-9B5EEDCF1D38}" srcOrd="0" destOrd="0" parTransId="{DCB8F077-CF9A-1447-A18B-16B552D503BA}" sibTransId="{8EA8F6DE-3C7D-6C4D-A923-B62C5B39EDF5}"/>
    <dgm:cxn modelId="{073AF121-828B-E74E-854C-1DB1F64E05F2}" type="presParOf" srcId="{8B506C13-C547-E74F-8A2D-255759F90252}" destId="{651C083F-D931-6E4C-B325-76D912DF2A3A}" srcOrd="0" destOrd="0" presId="urn:microsoft.com/office/officeart/2009/3/layout/PlusandMinus"/>
    <dgm:cxn modelId="{921C82F7-2D3E-8346-B9FC-1BB0E29412F6}" type="presParOf" srcId="{8B506C13-C547-E74F-8A2D-255759F90252}" destId="{5063B11A-1E47-4343-88D6-9C9244A7ADBE}" srcOrd="1" destOrd="0" presId="urn:microsoft.com/office/officeart/2009/3/layout/PlusandMinus"/>
    <dgm:cxn modelId="{17C4A14B-2B97-EC44-B75A-A847934F19C2}" type="presParOf" srcId="{8B506C13-C547-E74F-8A2D-255759F90252}" destId="{19659D13-ED71-7F45-AAF5-B5E5A4CA8102}" srcOrd="2" destOrd="0" presId="urn:microsoft.com/office/officeart/2009/3/layout/PlusandMinus"/>
    <dgm:cxn modelId="{52B51A16-C682-C544-BA2E-C41A6B64629E}" type="presParOf" srcId="{8B506C13-C547-E74F-8A2D-255759F90252}" destId="{C1B96C2D-8C7E-C14C-8D56-A436E7196D44}" srcOrd="3" destOrd="0" presId="urn:microsoft.com/office/officeart/2009/3/layout/PlusandMinus"/>
    <dgm:cxn modelId="{B1CD1494-4BF3-4E47-8084-37DBFE0DA0CE}" type="presParOf" srcId="{8B506C13-C547-E74F-8A2D-255759F90252}" destId="{FC7FD337-06CB-4E48-BAAF-FC97C78ADEA5}" srcOrd="4" destOrd="0" presId="urn:microsoft.com/office/officeart/2009/3/layout/PlusandMinus"/>
    <dgm:cxn modelId="{85E426AD-7CF0-D24E-B7FE-FC450FEC64EF}" type="presParOf" srcId="{8B506C13-C547-E74F-8A2D-255759F90252}" destId="{0C2B168F-BC90-0E40-A58B-0567366877F2}"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1C083F-D931-6E4C-B325-76D912DF2A3A}">
      <dsp:nvSpPr>
        <dsp:cNvPr id="0" name=""/>
        <dsp:cNvSpPr/>
      </dsp:nvSpPr>
      <dsp:spPr>
        <a:xfrm>
          <a:off x="513118" y="724629"/>
          <a:ext cx="8418883" cy="4264226"/>
        </a:xfrm>
        <a:prstGeom prst="rect">
          <a:avLst/>
        </a:prstGeom>
        <a:solidFill>
          <a:schemeClr val="accent1">
            <a:tint val="50000"/>
            <a:hueOff val="0"/>
            <a:satOff val="0"/>
            <a:lumOff val="0"/>
            <a:alphaOff val="0"/>
          </a:schemeClr>
        </a:solidFill>
        <a:ln w="12700" cap="flat" cmpd="sng" algn="ctr">
          <a:prstDash val="solid"/>
          <a:miter/>
        </a:ln>
        <a:effectLst/>
      </dsp:spPr>
      <dsp:style>
        <a:lnRef idx="2">
          <a:scrgbClr r="0" g="0" b="0"/>
        </a:lnRef>
        <a:fillRef idx="1">
          <a:scrgbClr r="0" g="0" b="0"/>
        </a:fillRef>
        <a:effectRef idx="0">
          <a:scrgbClr r="0" g="0" b="0"/>
        </a:effectRef>
        <a:fontRef idx="minor"/>
      </dsp:style>
    </dsp:sp>
    <dsp:sp modelId="{5063B11A-1E47-4343-88D6-9C9244A7ADBE}">
      <dsp:nvSpPr>
        <dsp:cNvPr id="0" name=""/>
        <dsp:cNvSpPr/>
      </dsp:nvSpPr>
      <dsp:spPr>
        <a:xfrm>
          <a:off x="899152" y="985780"/>
          <a:ext cx="3797729" cy="39446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1. Individualisierung und Differenzierung </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2. Entlastung der Lehrkraft</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3. Förderung der Eigenverantwortung</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4. Entwicklung kommunikativer und sozialer Kompetenzen</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5. Dokumentation von Lernprozessen</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6. Berücksichtigung unterschiedlicher Lerntypen</a:t>
          </a:r>
          <a:endParaRPr lang="de-DE" sz="2000" b="0" kern="1200" dirty="0">
            <a:latin typeface="Calibri" panose="020F0502020204030204" pitchFamily="34" charset="0"/>
            <a:cs typeface="Calibri" panose="020F0502020204030204" pitchFamily="34" charset="0"/>
          </a:endParaRPr>
        </a:p>
      </dsp:txBody>
      <dsp:txXfrm>
        <a:off x="899152" y="985780"/>
        <a:ext cx="3797729" cy="3944662"/>
      </dsp:txXfrm>
    </dsp:sp>
    <dsp:sp modelId="{19659D13-ED71-7F45-AAF5-B5E5A4CA8102}">
      <dsp:nvSpPr>
        <dsp:cNvPr id="0" name=""/>
        <dsp:cNvSpPr/>
      </dsp:nvSpPr>
      <dsp:spPr>
        <a:xfrm>
          <a:off x="4930317" y="968750"/>
          <a:ext cx="3797729" cy="3615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1. Altersangemessene Analysekompetenz</a:t>
          </a:r>
        </a:p>
        <a:p>
          <a:pPr marL="0" lvl="0" indent="0" algn="l" defTabSz="889000">
            <a:lnSpc>
              <a:spcPct val="90000"/>
            </a:lnSpc>
            <a:spcBef>
              <a:spcPct val="0"/>
            </a:spcBef>
            <a:spcAft>
              <a:spcPct val="35000"/>
            </a:spcAft>
            <a:buNone/>
          </a:pPr>
          <a:r>
            <a:rPr lang="de-DE" sz="2000" b="0" kern="1200" dirty="0">
              <a:latin typeface="Calibri" panose="020F0502020204030204" pitchFamily="34" charset="0"/>
              <a:cs typeface="Calibri" panose="020F0502020204030204" pitchFamily="34" charset="0"/>
            </a:rPr>
            <a:t>2. Ablenkungspotenzial digitaler Geräte</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3. Zeitmanagement und Bewegungszeit</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4. Technischer und organisatorischer Aufwand</a:t>
          </a:r>
        </a:p>
        <a:p>
          <a:pPr marL="0" lvl="0" indent="0" algn="l" defTabSz="889000">
            <a:lnSpc>
              <a:spcPct val="90000"/>
            </a:lnSpc>
            <a:spcBef>
              <a:spcPct val="0"/>
            </a:spcBef>
            <a:spcAft>
              <a:spcPct val="35000"/>
            </a:spcAft>
            <a:buNone/>
          </a:pPr>
          <a:r>
            <a:rPr lang="de-DE" sz="2000" b="0" i="0" u="none" kern="1200" dirty="0">
              <a:latin typeface="Calibri" panose="020F0502020204030204" pitchFamily="34" charset="0"/>
              <a:cs typeface="Calibri" panose="020F0502020204030204" pitchFamily="34" charset="0"/>
            </a:rPr>
            <a:t>5. Datenschutz und Persönlichkeitsrechte</a:t>
          </a:r>
          <a:endParaRPr lang="de-DE" sz="2000" b="0" kern="1200" dirty="0">
            <a:latin typeface="Calibri" panose="020F0502020204030204" pitchFamily="34" charset="0"/>
            <a:cs typeface="Calibri" panose="020F0502020204030204" pitchFamily="34" charset="0"/>
          </a:endParaRPr>
        </a:p>
      </dsp:txBody>
      <dsp:txXfrm>
        <a:off x="4930317" y="968750"/>
        <a:ext cx="3797729" cy="3615705"/>
      </dsp:txXfrm>
    </dsp:sp>
    <dsp:sp modelId="{C1B96C2D-8C7E-C14C-8D56-A436E7196D44}">
      <dsp:nvSpPr>
        <dsp:cNvPr id="0" name=""/>
        <dsp:cNvSpPr/>
      </dsp:nvSpPr>
      <dsp:spPr>
        <a:xfrm>
          <a:off x="0" y="783480"/>
          <a:ext cx="686987" cy="717286"/>
        </a:xfrm>
        <a:prstGeom prst="plus">
          <a:avLst>
            <a:gd name="adj" fmla="val 32810"/>
          </a:avLst>
        </a:prstGeom>
        <a:solidFill>
          <a:schemeClr val="accent1">
            <a:hueOff val="0"/>
            <a:satOff val="0"/>
            <a:lumOff val="0"/>
            <a:alphaOff val="0"/>
          </a:schemeClr>
        </a:solidFill>
        <a:ln w="12700" cap="flat" cmpd="sng" algn="ctr">
          <a:prstDash val="solid"/>
          <a:miter/>
        </a:ln>
        <a:effectLst/>
      </dsp:spPr>
      <dsp:style>
        <a:lnRef idx="2">
          <a:scrgbClr r="0" g="0" b="0"/>
        </a:lnRef>
        <a:fillRef idx="1">
          <a:scrgbClr r="0" g="0" b="0"/>
        </a:fillRef>
        <a:effectRef idx="0">
          <a:scrgbClr r="0" g="0" b="0"/>
        </a:effectRef>
        <a:fontRef idx="minor">
          <a:schemeClr val="lt1"/>
        </a:fontRef>
      </dsp:style>
    </dsp:sp>
    <dsp:sp modelId="{FC7FD337-06CB-4E48-BAAF-FC97C78ADEA5}">
      <dsp:nvSpPr>
        <dsp:cNvPr id="0" name=""/>
        <dsp:cNvSpPr/>
      </dsp:nvSpPr>
      <dsp:spPr>
        <a:xfrm flipV="1">
          <a:off x="8663533" y="991386"/>
          <a:ext cx="662354" cy="280777"/>
        </a:xfrm>
        <a:prstGeom prst="rect">
          <a:avLst/>
        </a:prstGeom>
        <a:solidFill>
          <a:schemeClr val="accent1">
            <a:hueOff val="0"/>
            <a:satOff val="0"/>
            <a:lumOff val="0"/>
            <a:alphaOff val="0"/>
          </a:schemeClr>
        </a:solidFill>
        <a:ln w="12700" cap="flat" cmpd="sng" algn="ctr">
          <a:prstDash val="solid"/>
          <a:miter/>
        </a:ln>
        <a:effectLst/>
      </dsp:spPr>
      <dsp:style>
        <a:lnRef idx="2">
          <a:scrgbClr r="0" g="0" b="0"/>
        </a:lnRef>
        <a:fillRef idx="1">
          <a:scrgbClr r="0" g="0" b="0"/>
        </a:fillRef>
        <a:effectRef idx="0">
          <a:scrgbClr r="0" g="0" b="0"/>
        </a:effectRef>
        <a:fontRef idx="minor">
          <a:schemeClr val="lt1"/>
        </a:fontRef>
      </dsp:style>
    </dsp:sp>
    <dsp:sp modelId="{0C2B168F-BC90-0E40-A58B-0567366877F2}">
      <dsp:nvSpPr>
        <dsp:cNvPr id="0" name=""/>
        <dsp:cNvSpPr/>
      </dsp:nvSpPr>
      <dsp:spPr>
        <a:xfrm>
          <a:off x="4835256" y="1405919"/>
          <a:ext cx="940" cy="3453347"/>
        </a:xfrm>
        <a:prstGeom prst="line">
          <a:avLst/>
        </a:prstGeom>
        <a:noFill/>
        <a:ln w="12700" cap="flat" cmpd="sng" algn="ctr">
          <a:prstDash val="solid"/>
          <a:miter/>
        </a:ln>
        <a:effectLst/>
      </dsp:spPr>
      <dsp:style>
        <a:lnRef idx="2">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1C083F-D931-6E4C-B325-76D912DF2A3A}">
      <dsp:nvSpPr>
        <dsp:cNvPr id="0" name=""/>
        <dsp:cNvSpPr/>
      </dsp:nvSpPr>
      <dsp:spPr>
        <a:xfrm>
          <a:off x="493848" y="766870"/>
          <a:ext cx="8419205" cy="2615575"/>
        </a:xfrm>
        <a:prstGeom prst="rect">
          <a:avLst/>
        </a:prstGeom>
        <a:solidFill>
          <a:schemeClr val="accent1">
            <a:tint val="50000"/>
            <a:hueOff val="0"/>
            <a:satOff val="0"/>
            <a:lumOff val="0"/>
            <a:alphaOff val="0"/>
          </a:schemeClr>
        </a:solidFill>
        <a:ln w="12700" cap="flat" cmpd="sng" algn="ctr">
          <a:prstDash val="solid"/>
          <a:miter/>
        </a:ln>
        <a:effectLst/>
      </dsp:spPr>
      <dsp:style>
        <a:lnRef idx="2">
          <a:scrgbClr r="0" g="0" b="0"/>
        </a:lnRef>
        <a:fillRef idx="1">
          <a:scrgbClr r="0" g="0" b="0"/>
        </a:fillRef>
        <a:effectRef idx="0">
          <a:scrgbClr r="0" g="0" b="0"/>
        </a:effectRef>
        <a:fontRef idx="minor"/>
      </dsp:style>
    </dsp:sp>
    <dsp:sp modelId="{5063B11A-1E47-4343-88D6-9C9244A7ADBE}">
      <dsp:nvSpPr>
        <dsp:cNvPr id="0" name=""/>
        <dsp:cNvSpPr/>
      </dsp:nvSpPr>
      <dsp:spPr>
        <a:xfrm>
          <a:off x="845465" y="924901"/>
          <a:ext cx="3797874" cy="39448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1. Individualisierung und Differenzierung </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2. Entlastung der Lehrkraft</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3. Förderung der Eigenverantwortung</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4. Entwicklung kommunikativer und sozialer Kompetenzen</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5. Dokumentation von Lernprozessen</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6. Berücksichtigung unterschiedlicher Lerntypen</a:t>
          </a:r>
          <a:endParaRPr lang="de-DE" sz="1600" b="0" kern="1200" dirty="0">
            <a:latin typeface="Calibri" panose="020F0502020204030204" pitchFamily="34" charset="0"/>
            <a:cs typeface="Calibri" panose="020F0502020204030204" pitchFamily="34" charset="0"/>
          </a:endParaRPr>
        </a:p>
      </dsp:txBody>
      <dsp:txXfrm>
        <a:off x="845465" y="924901"/>
        <a:ext cx="3797874" cy="3944813"/>
      </dsp:txXfrm>
    </dsp:sp>
    <dsp:sp modelId="{19659D13-ED71-7F45-AAF5-B5E5A4CA8102}">
      <dsp:nvSpPr>
        <dsp:cNvPr id="0" name=""/>
        <dsp:cNvSpPr/>
      </dsp:nvSpPr>
      <dsp:spPr>
        <a:xfrm>
          <a:off x="4876785" y="907871"/>
          <a:ext cx="3797874" cy="3615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1. Altersangemessene Analysekompetenz</a:t>
          </a:r>
        </a:p>
        <a:p>
          <a:pPr marL="0" lvl="0" indent="0" algn="l" defTabSz="711200">
            <a:lnSpc>
              <a:spcPct val="90000"/>
            </a:lnSpc>
            <a:spcBef>
              <a:spcPct val="0"/>
            </a:spcBef>
            <a:spcAft>
              <a:spcPct val="35000"/>
            </a:spcAft>
            <a:buNone/>
          </a:pPr>
          <a:r>
            <a:rPr lang="de-DE" sz="1600" b="0" kern="1200" dirty="0">
              <a:latin typeface="Calibri" panose="020F0502020204030204" pitchFamily="34" charset="0"/>
              <a:cs typeface="Calibri" panose="020F0502020204030204" pitchFamily="34" charset="0"/>
            </a:rPr>
            <a:t>2. Ablenkungspotenzial digitaler Geräte</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3. Zeitmanagement und Bewegungszeit</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4. Technischer und organisatorischer Aufwand</a:t>
          </a:r>
        </a:p>
        <a:p>
          <a:pPr marL="0" lvl="0" indent="0" algn="l" defTabSz="711200">
            <a:lnSpc>
              <a:spcPct val="90000"/>
            </a:lnSpc>
            <a:spcBef>
              <a:spcPct val="0"/>
            </a:spcBef>
            <a:spcAft>
              <a:spcPct val="35000"/>
            </a:spcAft>
            <a:buNone/>
          </a:pPr>
          <a:r>
            <a:rPr lang="de-DE" sz="1600" b="0" i="0" u="none" kern="1200" dirty="0">
              <a:latin typeface="Calibri" panose="020F0502020204030204" pitchFamily="34" charset="0"/>
              <a:cs typeface="Calibri" panose="020F0502020204030204" pitchFamily="34" charset="0"/>
            </a:rPr>
            <a:t>5. Datenschutz und Persönlichkeitsrechte</a:t>
          </a:r>
          <a:endParaRPr lang="de-DE" sz="1600" b="0" kern="1200" dirty="0">
            <a:latin typeface="Calibri" panose="020F0502020204030204" pitchFamily="34" charset="0"/>
            <a:cs typeface="Calibri" panose="020F0502020204030204" pitchFamily="34" charset="0"/>
          </a:endParaRPr>
        </a:p>
      </dsp:txBody>
      <dsp:txXfrm>
        <a:off x="4876785" y="907871"/>
        <a:ext cx="3797874" cy="3615844"/>
      </dsp:txXfrm>
    </dsp:sp>
    <dsp:sp modelId="{C1B96C2D-8C7E-C14C-8D56-A436E7196D44}">
      <dsp:nvSpPr>
        <dsp:cNvPr id="0" name=""/>
        <dsp:cNvSpPr/>
      </dsp:nvSpPr>
      <dsp:spPr>
        <a:xfrm>
          <a:off x="107440" y="844649"/>
          <a:ext cx="472131" cy="473361"/>
        </a:xfrm>
        <a:prstGeom prst="plus">
          <a:avLst>
            <a:gd name="adj" fmla="val 32810"/>
          </a:avLst>
        </a:prstGeom>
        <a:solidFill>
          <a:schemeClr val="accent1">
            <a:hueOff val="0"/>
            <a:satOff val="0"/>
            <a:lumOff val="0"/>
            <a:alphaOff val="0"/>
          </a:schemeClr>
        </a:solidFill>
        <a:ln w="12700" cap="flat" cmpd="sng" algn="ctr">
          <a:prstDash val="solid"/>
          <a:miter/>
        </a:ln>
        <a:effectLst/>
      </dsp:spPr>
      <dsp:style>
        <a:lnRef idx="2">
          <a:scrgbClr r="0" g="0" b="0"/>
        </a:lnRef>
        <a:fillRef idx="1">
          <a:scrgbClr r="0" g="0" b="0"/>
        </a:fillRef>
        <a:effectRef idx="0">
          <a:scrgbClr r="0" g="0" b="0"/>
        </a:effectRef>
        <a:fontRef idx="minor">
          <a:schemeClr val="lt1"/>
        </a:fontRef>
      </dsp:style>
    </dsp:sp>
    <dsp:sp modelId="{FC7FD337-06CB-4E48-BAAF-FC97C78ADEA5}">
      <dsp:nvSpPr>
        <dsp:cNvPr id="0" name=""/>
        <dsp:cNvSpPr/>
      </dsp:nvSpPr>
      <dsp:spPr>
        <a:xfrm flipV="1">
          <a:off x="8711333" y="950555"/>
          <a:ext cx="421977" cy="184158"/>
        </a:xfrm>
        <a:prstGeom prst="rect">
          <a:avLst/>
        </a:prstGeom>
        <a:solidFill>
          <a:schemeClr val="accent1">
            <a:hueOff val="0"/>
            <a:satOff val="0"/>
            <a:lumOff val="0"/>
            <a:alphaOff val="0"/>
          </a:schemeClr>
        </a:solidFill>
        <a:ln w="12700" cap="flat" cmpd="sng" algn="ctr">
          <a:prstDash val="solid"/>
          <a:miter/>
        </a:ln>
        <a:effectLst/>
      </dsp:spPr>
      <dsp:style>
        <a:lnRef idx="2">
          <a:scrgbClr r="0" g="0" b="0"/>
        </a:lnRef>
        <a:fillRef idx="1">
          <a:scrgbClr r="0" g="0" b="0"/>
        </a:fillRef>
        <a:effectRef idx="0">
          <a:scrgbClr r="0" g="0" b="0"/>
        </a:effectRef>
        <a:fontRef idx="minor">
          <a:schemeClr val="lt1"/>
        </a:fontRef>
      </dsp:style>
    </dsp:sp>
    <dsp:sp modelId="{0C2B168F-BC90-0E40-A58B-0567366877F2}">
      <dsp:nvSpPr>
        <dsp:cNvPr id="0" name=""/>
        <dsp:cNvSpPr/>
      </dsp:nvSpPr>
      <dsp:spPr>
        <a:xfrm>
          <a:off x="4781720" y="1345056"/>
          <a:ext cx="940" cy="3453479"/>
        </a:xfrm>
        <a:prstGeom prst="line">
          <a:avLst/>
        </a:prstGeom>
        <a:noFill/>
        <a:ln w="12700" cap="flat" cmpd="sng" algn="ctr">
          <a:prstDash val="solid"/>
          <a:miter/>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7" name="PlaceHolder 1"/>
          <p:cNvSpPr>
            <a:spLocks noGrp="1" noRot="1" noChangeAspect="1"/>
          </p:cNvSpPr>
          <p:nvPr>
            <p:ph type="sldImg"/>
          </p:nvPr>
        </p:nvSpPr>
        <p:spPr>
          <a:xfrm>
            <a:off x="0" y="812520"/>
            <a:ext cx="0" cy="0"/>
          </a:xfrm>
          <a:prstGeom prst="rect">
            <a:avLst/>
          </a:prstGeom>
          <a:noFill/>
          <a:ln w="0">
            <a:noFill/>
          </a:ln>
        </p:spPr>
        <p:txBody>
          <a:bodyPr lIns="0" tIns="0" rIns="0" bIns="0" anchor="ctr">
            <a:noAutofit/>
          </a:bodyPr>
          <a:lstStyle/>
          <a:p>
            <a:pPr defTabSz="914400">
              <a:lnSpc>
                <a:spcPct val="90000"/>
              </a:lnSpc>
              <a:tabLst>
                <a:tab pos="0" algn="l"/>
              </a:tabLst>
            </a:pPr>
            <a:r>
              <a:rPr lang="de-DE" sz="4400" b="0" u="none" strike="noStrike">
                <a:solidFill>
                  <a:schemeClr val="dk1"/>
                </a:solidFill>
                <a:effectLst/>
                <a:uFillTx/>
                <a:latin typeface="Arial"/>
              </a:rPr>
              <a:t>Folie mittels Klicken verschieben</a:t>
            </a:r>
          </a:p>
        </p:txBody>
      </p:sp>
      <p:sp>
        <p:nvSpPr>
          <p:cNvPr id="208"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indent="0">
              <a:buNone/>
            </a:pPr>
            <a:r>
              <a:rPr lang="de-DE" sz="2000" b="0" u="none" strike="noStrike">
                <a:solidFill>
                  <a:srgbClr val="000000"/>
                </a:solidFill>
                <a:effectLst/>
                <a:uFillTx/>
                <a:latin typeface="Calibri"/>
              </a:rPr>
              <a:t>Format der Notizen mittels Klicken bearbeiten</a:t>
            </a:r>
          </a:p>
        </p:txBody>
      </p:sp>
      <p:sp>
        <p:nvSpPr>
          <p:cNvPr id="209"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u="none" strike="noStrike">
                <a:solidFill>
                  <a:srgbClr val="000000"/>
                </a:solidFill>
                <a:effectLst/>
                <a:uFillTx/>
                <a:latin typeface="Calibri"/>
              </a:rPr>
              <a:t>&lt;Kopfzeile&gt;</a:t>
            </a:r>
          </a:p>
        </p:txBody>
      </p:sp>
      <p:sp>
        <p:nvSpPr>
          <p:cNvPr id="210" name="PlaceHolder 4"/>
          <p:cNvSpPr>
            <a:spLocks noGrp="1"/>
          </p:cNvSpPr>
          <p:nvPr>
            <p:ph type="dt" idx="37"/>
          </p:nvPr>
        </p:nvSpPr>
        <p:spPr>
          <a:xfrm>
            <a:off x="4278960" y="0"/>
            <a:ext cx="3280680" cy="534240"/>
          </a:xfrm>
          <a:prstGeom prst="rect">
            <a:avLst/>
          </a:prstGeom>
          <a:noFill/>
          <a:ln w="0">
            <a:noFill/>
          </a:ln>
        </p:spPr>
        <p:txBody>
          <a:bodyPr lIns="0" tIns="0" rIns="0" bIns="0" anchor="t">
            <a:noAutofit/>
          </a:bodyPr>
          <a:lstStyle>
            <a:lvl1pPr indent="0" algn="r">
              <a:buNone/>
              <a:defRPr lang="de-DE" sz="1400" b="0" u="none" strike="noStrike">
                <a:solidFill>
                  <a:srgbClr val="000000"/>
                </a:solidFill>
                <a:effectLst/>
                <a:uFillTx/>
                <a:latin typeface="Calibri"/>
              </a:defRPr>
            </a:lvl1pPr>
          </a:lstStyle>
          <a:p>
            <a:pPr indent="0" algn="r">
              <a:buNone/>
            </a:pPr>
            <a:r>
              <a:rPr lang="de-DE" sz="1400" b="0" u="none" strike="noStrike">
                <a:solidFill>
                  <a:srgbClr val="000000"/>
                </a:solidFill>
                <a:effectLst/>
                <a:uFillTx/>
                <a:latin typeface="Calibri"/>
              </a:rPr>
              <a:t>&lt;Datum/Uhrzeit&gt;</a:t>
            </a:r>
          </a:p>
        </p:txBody>
      </p:sp>
      <p:sp>
        <p:nvSpPr>
          <p:cNvPr id="211" name="PlaceHolder 5"/>
          <p:cNvSpPr>
            <a:spLocks noGrp="1"/>
          </p:cNvSpPr>
          <p:nvPr>
            <p:ph type="ftr" idx="38"/>
          </p:nvPr>
        </p:nvSpPr>
        <p:spPr>
          <a:xfrm>
            <a:off x="0" y="10157400"/>
            <a:ext cx="3280680" cy="534240"/>
          </a:xfrm>
          <a:prstGeom prst="rect">
            <a:avLst/>
          </a:prstGeom>
          <a:noFill/>
          <a:ln w="0">
            <a:noFill/>
          </a:ln>
        </p:spPr>
        <p:txBody>
          <a:bodyPr lIns="0" tIns="0" rIns="0" bIns="0" anchor="b">
            <a:noAutofit/>
          </a:bodyPr>
          <a:lstStyle>
            <a:lvl1pPr indent="0">
              <a:buNone/>
              <a:defRPr lang="de-DE" sz="1400" b="0" u="none" strike="noStrike">
                <a:solidFill>
                  <a:srgbClr val="000000"/>
                </a:solidFill>
                <a:effectLst/>
                <a:uFillTx/>
                <a:latin typeface="Calibri"/>
              </a:defRPr>
            </a:lvl1pPr>
          </a:lstStyle>
          <a:p>
            <a:pPr indent="0">
              <a:buNone/>
            </a:pPr>
            <a:r>
              <a:rPr lang="de-DE" sz="1400" b="0" u="none" strike="noStrike">
                <a:solidFill>
                  <a:srgbClr val="000000"/>
                </a:solidFill>
                <a:effectLst/>
                <a:uFillTx/>
                <a:latin typeface="Calibri"/>
              </a:rPr>
              <a:t>&lt;Fußzeile&gt;</a:t>
            </a:r>
          </a:p>
        </p:txBody>
      </p:sp>
      <p:sp>
        <p:nvSpPr>
          <p:cNvPr id="212" name="PlaceHolder 6"/>
          <p:cNvSpPr>
            <a:spLocks noGrp="1"/>
          </p:cNvSpPr>
          <p:nvPr>
            <p:ph type="sldNum" idx="39"/>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u="none" strike="noStrike">
                <a:solidFill>
                  <a:srgbClr val="000000"/>
                </a:solidFill>
                <a:effectLst/>
                <a:uFillTx/>
                <a:latin typeface="Calibri"/>
              </a:defRPr>
            </a:lvl1pPr>
          </a:lstStyle>
          <a:p>
            <a:pPr indent="0" algn="r">
              <a:buNone/>
            </a:pPr>
            <a:fld id="{C982EF60-C21F-40E9-8EA9-3F12CBB60F74}" type="slidenum">
              <a:rPr lang="de-DE" sz="1400" b="0" u="none" strike="noStrike">
                <a:solidFill>
                  <a:srgbClr val="000000"/>
                </a:solidFill>
                <a:effectLst/>
                <a:uFillTx/>
                <a:latin typeface="Calibri"/>
              </a:rPr>
              <a:t>‹Nr.›</a:t>
            </a:fld>
            <a:endParaRPr lang="de-DE" sz="1400" b="0" u="none" strike="noStrike">
              <a:solidFill>
                <a:srgbClr val="000000"/>
              </a:solidFill>
              <a:effectLst/>
              <a:uFillTx/>
              <a:latin typeface="Calibri"/>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PlaceHolder 1"/>
          <p:cNvSpPr>
            <a:spLocks noGrp="1" noRot="1" noChangeAspect="1"/>
          </p:cNvSpPr>
          <p:nvPr>
            <p:ph type="sldImg"/>
          </p:nvPr>
        </p:nvSpPr>
        <p:spPr>
          <a:xfrm>
            <a:off x="573120" y="1336680"/>
            <a:ext cx="6411600" cy="3606480"/>
          </a:xfrm>
          <a:prstGeom prst="rect">
            <a:avLst/>
          </a:prstGeom>
          <a:ln w="0">
            <a:noFill/>
          </a:ln>
        </p:spPr>
      </p:sp>
      <p:sp>
        <p:nvSpPr>
          <p:cNvPr id="438"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439" name="PlaceHolder 3"/>
          <p:cNvSpPr>
            <a:spLocks noGrp="1"/>
          </p:cNvSpPr>
          <p:nvPr>
            <p:ph type="sldNum" idx="65"/>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9EB4A316-3B4C-4633-818F-A9A163DA9A9D}" type="slidenum">
              <a:rPr lang="de-DE" sz="1200" b="0" u="none" strike="noStrike">
                <a:solidFill>
                  <a:schemeClr val="dk1"/>
                </a:solidFill>
                <a:effectLst/>
                <a:uFillTx/>
                <a:latin typeface="+mn-lt"/>
                <a:ea typeface="+mn-ea"/>
              </a:rPr>
              <a:t>1</a:t>
            </a:fld>
            <a:endParaRPr lang="de-DE" sz="1200" b="0" u="none" strike="noStrike">
              <a:solidFill>
                <a:srgbClr val="000000"/>
              </a:solidFill>
              <a:effectLst/>
              <a:uFillTx/>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PlaceHolder 1"/>
          <p:cNvSpPr>
            <a:spLocks noGrp="1" noRot="1" noChangeAspect="1"/>
          </p:cNvSpPr>
          <p:nvPr>
            <p:ph type="sldImg"/>
          </p:nvPr>
        </p:nvSpPr>
        <p:spPr>
          <a:xfrm>
            <a:off x="573120" y="1336680"/>
            <a:ext cx="6412320" cy="3605760"/>
          </a:xfrm>
          <a:prstGeom prst="rect">
            <a:avLst/>
          </a:prstGeom>
          <a:ln w="0">
            <a:noFill/>
          </a:ln>
        </p:spPr>
      </p:sp>
      <p:sp>
        <p:nvSpPr>
          <p:cNvPr id="465"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Slow Motion…</a:t>
            </a:r>
            <a:r>
              <a:rPr lang="de-DE" sz="1200" b="0" u="none" strike="noStrike">
                <a:solidFill>
                  <a:schemeClr val="dk1"/>
                </a:solidFill>
                <a:effectLst/>
                <a:uFillTx/>
                <a:latin typeface="Calibri"/>
                <a:ea typeface="Arial"/>
              </a:rPr>
              <a:t> ist die verlangsamte Wiedergabe von Videos und hilft, Bewegungsdetails zu erkennen. Das ist normalerweise schon mit der Kamerafunktion von Tablets oder Smartphones umsetzbar und ermöglicht zudem ein Vor- und Zurückspulen. Auf der Kameraapp können Sie die Slow-Motion Funktion auswählen und dann filmen. In der Galerie können zudem die Abschnitte, die in Slow-Motion dargestellt werden, verkürzt sowie verlängert werden.</a:t>
            </a:r>
            <a:endParaRPr lang="de-DE" sz="1200" b="0" u="none" strike="noStrike">
              <a:solidFill>
                <a:srgbClr val="000000"/>
              </a:solidFill>
              <a:effectLst/>
              <a:uFillTx/>
              <a:latin typeface="Calibri"/>
            </a:endParaRPr>
          </a:p>
        </p:txBody>
      </p:sp>
      <p:sp>
        <p:nvSpPr>
          <p:cNvPr id="466" name="PlaceHolder 3"/>
          <p:cNvSpPr>
            <a:spLocks noGrp="1"/>
          </p:cNvSpPr>
          <p:nvPr>
            <p:ph type="sldNum" idx="74"/>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B51738B7-1BC9-4D97-9514-DE12ABE7393E}" type="slidenum">
              <a:rPr lang="de-DE" sz="1200" b="0" u="none" strike="noStrike">
                <a:solidFill>
                  <a:schemeClr val="dk1"/>
                </a:solidFill>
                <a:effectLst/>
                <a:uFillTx/>
                <a:latin typeface="+mn-lt"/>
                <a:ea typeface="+mn-ea"/>
              </a:rPr>
              <a:t>10</a:t>
            </a:fld>
            <a:endParaRPr lang="de-DE" sz="1200" b="0" u="none" strike="noStrike">
              <a:solidFill>
                <a:srgbClr val="000000"/>
              </a:solidFill>
              <a:effectLst/>
              <a:uFillTx/>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573120" y="1336680"/>
            <a:ext cx="6411600" cy="3606480"/>
          </a:xfrm>
          <a:prstGeom prst="rect">
            <a:avLst/>
          </a:prstGeom>
          <a:ln w="0">
            <a:noFill/>
          </a:ln>
        </p:spPr>
      </p:sp>
      <p:sp>
        <p:nvSpPr>
          <p:cNvPr id="468"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Video Overlay… </a:t>
            </a:r>
            <a:r>
              <a:rPr lang="de-DE" sz="1200" b="0" u="none" strike="noStrike">
                <a:solidFill>
                  <a:schemeClr val="dk1"/>
                </a:solidFill>
                <a:effectLst/>
                <a:uFillTx/>
                <a:latin typeface="Calibri"/>
                <a:ea typeface="Arial"/>
              </a:rPr>
              <a:t>legt zwei Bewegungen übereinander – perfekt für Vorher-Nachher-Vergleiche. Wichtig: bei den Aufnahmen ist auf dieselbe Perspektive zu achten, damit die Bewegungen vergleichbar sind! </a:t>
            </a:r>
            <a:endParaRPr lang="de-DE" sz="1200" b="0" u="none" strike="noStrike">
              <a:solidFill>
                <a:srgbClr val="000000"/>
              </a:solidFill>
              <a:effectLst/>
              <a:uFillTx/>
              <a:latin typeface="Calibri"/>
            </a:endParaRPr>
          </a:p>
        </p:txBody>
      </p:sp>
      <p:sp>
        <p:nvSpPr>
          <p:cNvPr id="469" name="PlaceHolder 3"/>
          <p:cNvSpPr>
            <a:spLocks noGrp="1"/>
          </p:cNvSpPr>
          <p:nvPr>
            <p:ph type="sldNum" idx="75"/>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A26394D5-0D56-46CB-ADF5-B655E27D178D}" type="slidenum">
              <a:rPr lang="de-DE" sz="1200" b="0" u="none" strike="noStrike">
                <a:solidFill>
                  <a:schemeClr val="dk1"/>
                </a:solidFill>
                <a:effectLst/>
                <a:uFillTx/>
                <a:latin typeface="+mn-lt"/>
                <a:ea typeface="+mn-ea"/>
              </a:rPr>
              <a:t>11</a:t>
            </a:fld>
            <a:endParaRPr lang="de-DE" sz="1200" b="0" u="none" strike="noStrike">
              <a:solidFill>
                <a:srgbClr val="000000"/>
              </a:solidFill>
              <a:effectLst/>
              <a:uFillTx/>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PlaceHolder 1"/>
          <p:cNvSpPr>
            <a:spLocks noGrp="1" noRot="1" noChangeAspect="1"/>
          </p:cNvSpPr>
          <p:nvPr>
            <p:ph type="sldImg"/>
          </p:nvPr>
        </p:nvSpPr>
        <p:spPr>
          <a:xfrm>
            <a:off x="573120" y="1336680"/>
            <a:ext cx="6411240" cy="3606120"/>
          </a:xfrm>
          <a:prstGeom prst="rect">
            <a:avLst/>
          </a:prstGeom>
          <a:ln w="0">
            <a:noFill/>
          </a:ln>
        </p:spPr>
      </p:sp>
      <p:sp>
        <p:nvSpPr>
          <p:cNvPr id="471"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Side by Side…</a:t>
            </a:r>
            <a:r>
              <a:rPr lang="de-DE" sz="1200" b="0" u="none" strike="noStrike">
                <a:solidFill>
                  <a:schemeClr val="dk1"/>
                </a:solidFill>
                <a:effectLst/>
                <a:uFillTx/>
                <a:latin typeface="Calibri"/>
                <a:ea typeface="Arial"/>
              </a:rPr>
              <a:t> legt zwei Videos nebeneinander. Diese können dann synchronisiert abgespielt werden. Ideal zum Vergleich verschiedener Technikmodelle oder auch für Vorher-Nachher-Vergleiche.</a:t>
            </a:r>
            <a:endParaRPr lang="de-DE" sz="1200" b="0" u="none" strike="noStrike">
              <a:solidFill>
                <a:srgbClr val="000000"/>
              </a:solidFill>
              <a:effectLst/>
              <a:uFillTx/>
              <a:latin typeface="Calibri"/>
            </a:endParaRPr>
          </a:p>
        </p:txBody>
      </p:sp>
      <p:sp>
        <p:nvSpPr>
          <p:cNvPr id="472" name="PlaceHolder 3"/>
          <p:cNvSpPr>
            <a:spLocks noGrp="1"/>
          </p:cNvSpPr>
          <p:nvPr>
            <p:ph type="sldNum" idx="76"/>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1E090E16-F5D8-4616-BA3A-48E7EB205791}" type="slidenum">
              <a:rPr lang="de-DE" sz="1200" b="0" u="none" strike="noStrike">
                <a:solidFill>
                  <a:schemeClr val="dk1"/>
                </a:solidFill>
                <a:effectLst/>
                <a:uFillTx/>
                <a:latin typeface="+mn-lt"/>
                <a:ea typeface="+mn-ea"/>
              </a:rPr>
              <a:t>12</a:t>
            </a:fld>
            <a:endParaRPr lang="de-DE" sz="1200" b="0" u="none" strike="noStrike">
              <a:solidFill>
                <a:srgbClr val="000000"/>
              </a:solidFill>
              <a:effectLst/>
              <a:uFillTx/>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PlaceHolder 1"/>
          <p:cNvSpPr>
            <a:spLocks noGrp="1" noRot="1" noChangeAspect="1"/>
          </p:cNvSpPr>
          <p:nvPr>
            <p:ph type="sldImg"/>
          </p:nvPr>
        </p:nvSpPr>
        <p:spPr>
          <a:xfrm>
            <a:off x="573120" y="1336680"/>
            <a:ext cx="6411600" cy="3606480"/>
          </a:xfrm>
          <a:prstGeom prst="rect">
            <a:avLst/>
          </a:prstGeom>
          <a:ln w="0">
            <a:noFill/>
          </a:ln>
        </p:spPr>
      </p:sp>
      <p:sp>
        <p:nvSpPr>
          <p:cNvPr id="474"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Annotation…</a:t>
            </a:r>
            <a:r>
              <a:rPr lang="de-DE" sz="1200" b="0" u="none" strike="noStrike">
                <a:solidFill>
                  <a:schemeClr val="dk1"/>
                </a:solidFill>
                <a:effectLst/>
                <a:uFillTx/>
                <a:latin typeface="Calibri"/>
                <a:ea typeface="Arial"/>
              </a:rPr>
              <a:t> ermöglicht das Einfügen von Zeichnungen, Winkeln, Kommentaren (in Schrift oder Sprache) zu festen Zeitpunkten im Video – einzeln oder im Team. Das kann synchron oder asynchron als blended learning genutzt werden. Ideal für kooperative oder hybride Lernformen.</a:t>
            </a:r>
            <a:endParaRPr lang="de-DE" sz="1200" b="0" u="none" strike="noStrike">
              <a:solidFill>
                <a:srgbClr val="000000"/>
              </a:solidFill>
              <a:effectLst/>
              <a:uFillTx/>
              <a:latin typeface="Calibri"/>
            </a:endParaRPr>
          </a:p>
        </p:txBody>
      </p:sp>
      <p:sp>
        <p:nvSpPr>
          <p:cNvPr id="475" name="PlaceHolder 3"/>
          <p:cNvSpPr>
            <a:spLocks noGrp="1"/>
          </p:cNvSpPr>
          <p:nvPr>
            <p:ph type="sldNum" idx="77"/>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1B526FED-1A65-4AB2-9280-D138AE9B0252}" type="slidenum">
              <a:rPr lang="de-DE" sz="1200" b="0" u="none" strike="noStrike">
                <a:solidFill>
                  <a:schemeClr val="dk1"/>
                </a:solidFill>
                <a:effectLst/>
                <a:uFillTx/>
                <a:latin typeface="+mn-lt"/>
                <a:ea typeface="+mn-ea"/>
              </a:rPr>
              <a:t>13</a:t>
            </a:fld>
            <a:endParaRPr lang="de-DE" sz="1200" b="0" u="none" strike="noStrike">
              <a:solidFill>
                <a:srgbClr val="000000"/>
              </a:solidFill>
              <a:effectLst/>
              <a:uFillTx/>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PlaceHolder 1"/>
          <p:cNvSpPr>
            <a:spLocks noGrp="1" noRot="1" noChangeAspect="1"/>
          </p:cNvSpPr>
          <p:nvPr>
            <p:ph type="sldImg"/>
          </p:nvPr>
        </p:nvSpPr>
        <p:spPr>
          <a:xfrm>
            <a:off x="573088" y="1336675"/>
            <a:ext cx="6411912" cy="3606800"/>
          </a:xfrm>
          <a:prstGeom prst="rect">
            <a:avLst/>
          </a:prstGeom>
          <a:ln w="0">
            <a:noFill/>
          </a:ln>
        </p:spPr>
      </p:sp>
      <p:sp>
        <p:nvSpPr>
          <p:cNvPr id="477"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defTabSz="914400">
              <a:lnSpc>
                <a:spcPct val="100000"/>
              </a:lnSpc>
              <a:buNone/>
              <a:tabLst>
                <a:tab pos="0" algn="l"/>
              </a:tabLst>
            </a:pPr>
            <a:r>
              <a:rPr lang="de-DE" sz="1200" b="1" u="none" strike="noStrike">
                <a:solidFill>
                  <a:schemeClr val="dk1"/>
                </a:solidFill>
                <a:effectLst/>
                <a:uFillTx/>
                <a:latin typeface="Calibri"/>
                <a:ea typeface="Arial"/>
              </a:rPr>
              <a:t>Umfangreiche Analyse…</a:t>
            </a:r>
            <a:r>
              <a:rPr lang="de-DE" sz="1200" b="0" u="none" strike="noStrike">
                <a:solidFill>
                  <a:schemeClr val="dk1"/>
                </a:solidFill>
                <a:effectLst/>
                <a:uFillTx/>
                <a:latin typeface="Calibri"/>
                <a:ea typeface="Arial"/>
              </a:rPr>
              <a:t> ist als Überbegriff der beschriebenen Varianten zu verstehen – für besonders tiefgehende Analysen und individuelles Feedback. Die umfangreiche Analyse kann auf verschiedene Arten eingesetzt werden. Entweder werden bekannte Technikmerkmale auf den Videos analysiert, oder es wird versucht wichtige Technikmerkmale eines unbekannten Technikbildes zu identifizieren.</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0" u="none" strike="noStrike">
                <a:solidFill>
                  <a:schemeClr val="dk1"/>
                </a:solidFill>
                <a:effectLst/>
                <a:uFillTx/>
                <a:latin typeface="Calibri"/>
                <a:ea typeface="Arial"/>
              </a:rPr>
              <a:t>Die technische Unterstützung durch Apps ist möglich, aber nicht notwendig. Bei diesen Varianten ist der Datenschutz zu beachten: durch die Speicherung von Videos auf dienstlichen Geräten ist die Einwilligung der Schülerinnen und Schüler notwendig. Alternativ können eigene Geräte genutzt werden. Hier ist deutlich auf konkrete Verhaltensregeln (z.B. nur Gerätebesitzerin/Gerätebesitzer wird gefilmt) hinzuweisen. Eine solche Analyse werden wir gleich in der Praxis umsetzen.</a:t>
            </a:r>
            <a:endParaRPr lang="de-DE" sz="1200" b="0" u="none" strike="noStrike">
              <a:solidFill>
                <a:srgbClr val="000000"/>
              </a:solidFill>
              <a:effectLst/>
              <a:uFillTx/>
              <a:latin typeface="Calibri"/>
            </a:endParaRPr>
          </a:p>
        </p:txBody>
      </p:sp>
      <p:sp>
        <p:nvSpPr>
          <p:cNvPr id="478" name="PlaceHolder 3"/>
          <p:cNvSpPr>
            <a:spLocks noGrp="1"/>
          </p:cNvSpPr>
          <p:nvPr>
            <p:ph type="sldNum" idx="78"/>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248BAA15-B0B3-4EFB-8EB2-ED712CA4052E}" type="slidenum">
              <a:rPr lang="de-DE" sz="1200" b="0" u="none" strike="noStrike">
                <a:solidFill>
                  <a:schemeClr val="dk1"/>
                </a:solidFill>
                <a:effectLst/>
                <a:uFillTx/>
                <a:latin typeface="+mn-lt"/>
                <a:ea typeface="+mn-ea"/>
              </a:rPr>
              <a:t>14</a:t>
            </a:fld>
            <a:endParaRPr lang="de-DE" sz="1200" b="0" u="none" strike="noStrike">
              <a:solidFill>
                <a:srgbClr val="000000"/>
              </a:solidFill>
              <a:effectLst/>
              <a:uFillTx/>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PlaceHolder 1"/>
          <p:cNvSpPr>
            <a:spLocks noGrp="1" noRot="1" noChangeAspect="1"/>
          </p:cNvSpPr>
          <p:nvPr>
            <p:ph type="sldImg"/>
          </p:nvPr>
        </p:nvSpPr>
        <p:spPr>
          <a:xfrm>
            <a:off x="573120" y="1336680"/>
            <a:ext cx="6411240" cy="3606120"/>
          </a:xfrm>
          <a:prstGeom prst="rect">
            <a:avLst/>
          </a:prstGeom>
          <a:ln w="0">
            <a:noFill/>
          </a:ln>
        </p:spPr>
      </p:sp>
      <p:sp>
        <p:nvSpPr>
          <p:cNvPr id="480"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Video Delay…</a:t>
            </a:r>
            <a:r>
              <a:rPr lang="de-DE" sz="1200" b="0" u="none" strike="noStrike">
                <a:solidFill>
                  <a:schemeClr val="dk1"/>
                </a:solidFill>
                <a:effectLst/>
                <a:uFillTx/>
                <a:latin typeface="Calibri"/>
                <a:ea typeface="Arial"/>
              </a:rPr>
              <a:t> ist die verzögerte Wiedergabe von Videos ohne Speicherung. Die zeitliche Verzögerung ist je nach Einsatzszenario individuell anpassbar. Da die Videos nicht gespeichert werden, wird keine Einverständniserklärung benötigt. Auch diese Form des Videofeedbacks wollen wir gleich praktisch austesten!</a:t>
            </a:r>
            <a:endParaRPr lang="de-DE" sz="1200" b="0" u="none" strike="noStrike">
              <a:solidFill>
                <a:srgbClr val="000000"/>
              </a:solidFill>
              <a:effectLst/>
              <a:uFillTx/>
              <a:latin typeface="Calibri"/>
            </a:endParaRPr>
          </a:p>
        </p:txBody>
      </p:sp>
      <p:sp>
        <p:nvSpPr>
          <p:cNvPr id="481" name="PlaceHolder 3"/>
          <p:cNvSpPr>
            <a:spLocks noGrp="1"/>
          </p:cNvSpPr>
          <p:nvPr>
            <p:ph type="sldNum" idx="79"/>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D8CE3817-5246-45E2-9543-851E6C2209E2}" type="slidenum">
              <a:rPr lang="de-DE" sz="1200" b="0" u="none" strike="noStrike">
                <a:solidFill>
                  <a:schemeClr val="dk1"/>
                </a:solidFill>
                <a:effectLst/>
                <a:uFillTx/>
                <a:latin typeface="+mn-lt"/>
                <a:ea typeface="+mn-ea"/>
              </a:rPr>
              <a:t>15</a:t>
            </a:fld>
            <a:endParaRPr lang="de-DE" sz="1200" b="0" u="none" strike="noStrike">
              <a:solidFill>
                <a:srgbClr val="000000"/>
              </a:solidFill>
              <a:effectLst/>
              <a:uFillTx/>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PlaceHolder 1"/>
          <p:cNvSpPr>
            <a:spLocks noGrp="1" noRot="1" noChangeAspect="1"/>
          </p:cNvSpPr>
          <p:nvPr>
            <p:ph type="sldImg"/>
          </p:nvPr>
        </p:nvSpPr>
        <p:spPr>
          <a:xfrm>
            <a:off x="573120" y="1336680"/>
            <a:ext cx="6410880" cy="3605760"/>
          </a:xfrm>
          <a:prstGeom prst="rect">
            <a:avLst/>
          </a:prstGeom>
          <a:ln w="0">
            <a:noFill/>
          </a:ln>
        </p:spPr>
      </p:sp>
      <p:sp>
        <p:nvSpPr>
          <p:cNvPr id="483"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mn-lt"/>
                <a:ea typeface="+mn-ea"/>
              </a:rPr>
              <a:t>Jetzt haben Sie die verschiedenen Arten kennengelernt. Bevor Sie Videodelay und eine umfangreiche Analyse in der Praxis austesten, wollen wir über Ihre Vorerfahrungen sprechen. </a:t>
            </a:r>
            <a:endParaRPr lang="de-DE" sz="1200" b="0" u="none" strike="noStrike">
              <a:solidFill>
                <a:srgbClr val="000000"/>
              </a:solidFill>
              <a:effectLst/>
              <a:uFillTx/>
              <a:latin typeface="Calibri"/>
            </a:endParaRPr>
          </a:p>
        </p:txBody>
      </p:sp>
      <p:sp>
        <p:nvSpPr>
          <p:cNvPr id="484" name="PlaceHolder 3"/>
          <p:cNvSpPr>
            <a:spLocks noGrp="1"/>
          </p:cNvSpPr>
          <p:nvPr>
            <p:ph type="sldNum" idx="80"/>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009318E4-B389-47C7-9946-99EFC821D746}" type="slidenum">
              <a:rPr lang="de-DE" sz="1200" b="0" u="none" strike="noStrike">
                <a:solidFill>
                  <a:schemeClr val="dk1"/>
                </a:solidFill>
                <a:effectLst/>
                <a:uFillTx/>
                <a:latin typeface="+mn-lt"/>
                <a:ea typeface="+mn-ea"/>
              </a:rPr>
              <a:t>16</a:t>
            </a:fld>
            <a:endParaRPr lang="de-DE" sz="1200" b="0" u="none" strike="noStrike">
              <a:solidFill>
                <a:srgbClr val="000000"/>
              </a:solidFill>
              <a:effectLst/>
              <a:uFillTx/>
              <a:latin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PlaceHolder 1"/>
          <p:cNvSpPr>
            <a:spLocks noGrp="1" noRot="1" noChangeAspect="1"/>
          </p:cNvSpPr>
          <p:nvPr>
            <p:ph type="sldImg"/>
          </p:nvPr>
        </p:nvSpPr>
        <p:spPr>
          <a:xfrm>
            <a:off x="573120" y="1336680"/>
            <a:ext cx="6411600" cy="3606480"/>
          </a:xfrm>
          <a:prstGeom prst="rect">
            <a:avLst/>
          </a:prstGeom>
          <a:ln w="0">
            <a:noFill/>
          </a:ln>
        </p:spPr>
      </p:sp>
      <p:sp>
        <p:nvSpPr>
          <p:cNvPr id="486"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mn-ea"/>
              </a:rPr>
              <a:t>Besprechen Sie sich nochmal mit Ihren Nachbarinnen und Nachbarn: Welche Erfahrungen haben Sie mit der Videoanalyse/dem Videofeedback bisher in Ihrem Unterricht gesammelt? Welche Arten eignen sich für welche Lernziele/ Sportarten/ Klassenstufen? Welche analogen Feedbackarten kann man mit der Videoanalyse verknüpfen? </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mn-ea"/>
              </a:rPr>
              <a:t>Gerne möchte ich Ihre Ideen im Plenum sammeln und diskutieren. </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mn-ea"/>
              </a:rPr>
              <a:t>Moderation: Welche Erfahrungen haben Sie bisher gemacht? Was eignet sich für welche Zwecke besonders?</a:t>
            </a:r>
            <a:r>
              <a:rPr lang="de-DE" sz="1200" b="0" u="none" strike="noStrike">
                <a:solidFill>
                  <a:srgbClr val="000000"/>
                </a:solidFill>
                <a:effectLst/>
                <a:uFillTx/>
                <a:latin typeface="Calibri"/>
                <a:ea typeface="+mn-ea"/>
              </a:rPr>
              <a:t> </a:t>
            </a:r>
            <a:r>
              <a:rPr lang="de-DE" sz="1200" b="0" u="none" strike="noStrike">
                <a:solidFill>
                  <a:schemeClr val="dk1"/>
                </a:solidFill>
                <a:effectLst/>
                <a:uFillTx/>
                <a:latin typeface="calibri"/>
                <a:ea typeface="+mn-ea"/>
              </a:rPr>
              <a:t>Welche Ideen für die Kombination fallen Ihnen ein? (Analoge Kombinationen: z.B. Beobachtungsbogen mit Videoanalyse, mündliches Peerfeedback oder Selbsteinschätzungsbogen nach VideoDelay, …) 	</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rgbClr val="000000"/>
                </a:solidFill>
                <a:effectLst/>
                <a:uFillTx/>
                <a:latin typeface="calibri"/>
                <a:ea typeface="+mn-ea"/>
              </a:rPr>
              <a:t>Übergang</a:t>
            </a:r>
            <a:r>
              <a:rPr lang="de-DE" sz="1200" b="0" u="none" strike="noStrike">
                <a:solidFill>
                  <a:srgbClr val="000000"/>
                </a:solidFill>
                <a:effectLst/>
                <a:uFillTx/>
                <a:latin typeface="calibri"/>
                <a:ea typeface="+mn-ea"/>
              </a:rPr>
              <a:t>: In der kommenden Stunde wollen wir aktiv werden und zunächst VideoDelay, anschließend eine Videoanalyse in Kleingruppen durchführen. Da wir dies am Beispiel des Weitsprunges erproben, wiederholen wir zuvor kurz die technischen Merkmale des Weitsprungs. So sind alle auf dem gleichen Stand und können die Videoanalyse gut simulieren.</a:t>
            </a:r>
            <a:endParaRPr lang="de-DE" sz="1200" b="0" u="none" strike="noStrike">
              <a:solidFill>
                <a:srgbClr val="000000"/>
              </a:solidFill>
              <a:effectLst/>
              <a:uFillTx/>
              <a:latin typeface="Calibri"/>
            </a:endParaRPr>
          </a:p>
        </p:txBody>
      </p:sp>
      <p:sp>
        <p:nvSpPr>
          <p:cNvPr id="487" name="PlaceHolder 3"/>
          <p:cNvSpPr>
            <a:spLocks noGrp="1"/>
          </p:cNvSpPr>
          <p:nvPr>
            <p:ph type="sldNum" idx="81"/>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F735B4B0-F3F4-4068-B5B1-EE8E23B03F65}" type="slidenum">
              <a:rPr lang="de-DE" sz="1200" b="0" u="none" strike="noStrike">
                <a:solidFill>
                  <a:schemeClr val="dk1"/>
                </a:solidFill>
                <a:effectLst/>
                <a:uFillTx/>
                <a:latin typeface="+mn-lt"/>
                <a:ea typeface="+mn-ea"/>
              </a:rPr>
              <a:t>17</a:t>
            </a:fld>
            <a:endParaRPr lang="de-DE" sz="1200" b="0" u="none" strike="noStrike">
              <a:solidFill>
                <a:srgbClr val="000000"/>
              </a:solidFill>
              <a:effectLst/>
              <a:uFillTx/>
              <a:latin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PlaceHolder 1"/>
          <p:cNvSpPr>
            <a:spLocks noGrp="1" noRot="1" noChangeAspect="1"/>
          </p:cNvSpPr>
          <p:nvPr>
            <p:ph type="sldImg"/>
          </p:nvPr>
        </p:nvSpPr>
        <p:spPr>
          <a:xfrm>
            <a:off x="573120" y="1336680"/>
            <a:ext cx="6411240" cy="3606120"/>
          </a:xfrm>
          <a:prstGeom prst="rect">
            <a:avLst/>
          </a:prstGeom>
          <a:ln w="0">
            <a:noFill/>
          </a:ln>
        </p:spPr>
      </p:sp>
      <p:sp>
        <p:nvSpPr>
          <p:cNvPr id="489"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Der Weitsprung lässt sich in vier Phasen gliedern: Anlauf, Absprung, Flugphase und Landung.</a:t>
            </a:r>
            <a:br>
              <a:rPr sz="1200"/>
            </a:br>
            <a:r>
              <a:rPr lang="de-DE" sz="1200" b="0" u="none" strike="noStrike">
                <a:solidFill>
                  <a:schemeClr val="dk1"/>
                </a:solidFill>
                <a:effectLst/>
                <a:uFillTx/>
                <a:latin typeface="Calibri"/>
                <a:ea typeface="Arial"/>
              </a:rPr>
              <a:t>Abhängig von Alter, Lernstand, konditionellen und individuellen Voraussetzungen kann sich die technische Ausführung stark unterscheiden.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a:t>
            </a:r>
            <a:r>
              <a:rPr lang="de-DE" sz="1200" b="0" u="none" strike="noStrike">
                <a:solidFill>
                  <a:schemeClr val="dk1"/>
                </a:solidFill>
                <a:effectLst/>
                <a:uFillTx/>
                <a:latin typeface="+mn-lt"/>
                <a:ea typeface="+mn-ea"/>
              </a:rPr>
              <a:t>Wir schauen uns heute lediglich die Phasen im Detail an, die wir in der späteren Analyse beleuchten. Die restlichen Folien können Sie sich bei Bedarf im Nachgang nochmal anschauen. </a:t>
            </a:r>
            <a:endParaRPr lang="de-DE" sz="1200" b="0" u="none" strike="noStrike">
              <a:solidFill>
                <a:srgbClr val="000000"/>
              </a:solidFill>
              <a:effectLst/>
              <a:uFillTx/>
              <a:latin typeface="Calibri"/>
            </a:endParaRPr>
          </a:p>
        </p:txBody>
      </p:sp>
      <p:sp>
        <p:nvSpPr>
          <p:cNvPr id="490" name="PlaceHolder 3"/>
          <p:cNvSpPr>
            <a:spLocks noGrp="1"/>
          </p:cNvSpPr>
          <p:nvPr>
            <p:ph type="sldNum" idx="82"/>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D8A45240-E153-4D3E-9EFD-465DB0DF9EE3}" type="slidenum">
              <a:rPr lang="de-DE" sz="1200" b="0" u="none" strike="noStrike">
                <a:solidFill>
                  <a:schemeClr val="dk1"/>
                </a:solidFill>
                <a:effectLst/>
                <a:uFillTx/>
                <a:latin typeface="+mn-lt"/>
                <a:ea typeface="+mn-ea"/>
              </a:rPr>
              <a:t>18</a:t>
            </a:fld>
            <a:endParaRPr lang="de-DE" sz="1200" b="0" u="none" strike="noStrike">
              <a:solidFill>
                <a:srgbClr val="000000"/>
              </a:solidFill>
              <a:effectLst/>
              <a:uFillTx/>
              <a:latin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PlaceHolder 1"/>
          <p:cNvSpPr>
            <a:spLocks noGrp="1" noRot="1" noChangeAspect="1"/>
          </p:cNvSpPr>
          <p:nvPr>
            <p:ph type="sldImg"/>
          </p:nvPr>
        </p:nvSpPr>
        <p:spPr>
          <a:xfrm>
            <a:off x="573120" y="1336680"/>
            <a:ext cx="6411240" cy="3606120"/>
          </a:xfrm>
          <a:prstGeom prst="rect">
            <a:avLst/>
          </a:prstGeom>
          <a:ln w="0">
            <a:noFill/>
          </a:ln>
        </p:spPr>
      </p:sp>
      <p:sp>
        <p:nvSpPr>
          <p:cNvPr id="492"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Anlauf:</a:t>
            </a:r>
            <a:r>
              <a:rPr lang="de-DE" sz="1200" b="0" u="none" strike="noStrike">
                <a:solidFill>
                  <a:schemeClr val="dk1"/>
                </a:solidFill>
                <a:effectLst/>
                <a:uFillTx/>
                <a:latin typeface="Calibri"/>
                <a:ea typeface="Arial"/>
              </a:rPr>
              <a:t> Das Ziel ist eine maximal kontrollierbare Geschwindigkeit – idealerweise als Steigerungslauf. Hier beginnt die Bewegungsvorbereitung.</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1" u="none" strike="noStrike">
                <a:solidFill>
                  <a:schemeClr val="dk1"/>
                </a:solidFill>
                <a:effectLst/>
                <a:uFillTx/>
                <a:latin typeface="Calibri"/>
                <a:ea typeface="Arial"/>
              </a:rPr>
              <a:t>Absprungvorbereitung:</a:t>
            </a:r>
            <a:r>
              <a:rPr lang="de-DE" sz="1200" b="0" u="none" strike="noStrike">
                <a:solidFill>
                  <a:schemeClr val="dk1"/>
                </a:solidFill>
                <a:effectLst/>
                <a:uFillTx/>
                <a:latin typeface="Calibri"/>
                <a:ea typeface="Arial"/>
              </a:rPr>
              <a:t> Die Frequenz wird gegen Ende des Anlaufs gesteigert. Der Rhythmus auf den letzten Schritten macht’s: kurz–lang–kurz, mit leicht abgesenkten Körperschwerpunkt auf dem vorletzten Kontakt.</a:t>
            </a:r>
            <a:endParaRPr lang="de-DE" sz="1200" b="0" u="none" strike="noStrike">
              <a:solidFill>
                <a:srgbClr val="000000"/>
              </a:solidFill>
              <a:effectLst/>
              <a:uFillTx/>
              <a:latin typeface="Calibri"/>
            </a:endParaRPr>
          </a:p>
          <a:p>
            <a:pPr indent="0" defTabSz="914400">
              <a:lnSpc>
                <a:spcPct val="100000"/>
              </a:lnSpc>
              <a:buNone/>
              <a:tabLst>
                <a:tab pos="0" algn="l"/>
              </a:tabLst>
            </a:pPr>
            <a:endParaRPr lang="de-DE" sz="1200" b="0" u="none" strike="noStrike">
              <a:solidFill>
                <a:srgbClr val="000000"/>
              </a:solidFill>
              <a:effectLst/>
              <a:uFillTx/>
              <a:latin typeface="Calibri"/>
            </a:endParaRPr>
          </a:p>
        </p:txBody>
      </p:sp>
      <p:sp>
        <p:nvSpPr>
          <p:cNvPr id="493" name="PlaceHolder 3"/>
          <p:cNvSpPr>
            <a:spLocks noGrp="1"/>
          </p:cNvSpPr>
          <p:nvPr>
            <p:ph type="sldNum" idx="83"/>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A2186FB5-B055-4BEB-B7F3-F02D8FCAF6DC}" type="slidenum">
              <a:rPr lang="de-DE" sz="1200" b="0" u="none" strike="noStrike">
                <a:solidFill>
                  <a:schemeClr val="dk1"/>
                </a:solidFill>
                <a:effectLst/>
                <a:uFillTx/>
                <a:latin typeface="+mn-lt"/>
                <a:ea typeface="+mn-ea"/>
              </a:rPr>
              <a:t>19</a:t>
            </a:fld>
            <a:endParaRPr lang="de-DE" sz="1200" b="0" u="none" strike="noStrike">
              <a:solidFill>
                <a:srgbClr val="000000"/>
              </a:solidFill>
              <a:effectLst/>
              <a:uFillTx/>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PlaceHolder 1"/>
          <p:cNvSpPr>
            <a:spLocks noGrp="1" noRot="1" noChangeAspect="1"/>
          </p:cNvSpPr>
          <p:nvPr>
            <p:ph type="sldImg"/>
          </p:nvPr>
        </p:nvSpPr>
        <p:spPr>
          <a:xfrm>
            <a:off x="573120" y="1336680"/>
            <a:ext cx="6411240" cy="3606120"/>
          </a:xfrm>
          <a:prstGeom prst="rect">
            <a:avLst/>
          </a:prstGeom>
          <a:ln w="0">
            <a:noFill/>
          </a:ln>
        </p:spPr>
      </p:sp>
      <p:sp>
        <p:nvSpPr>
          <p:cNvPr id="441"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defTabSz="914400">
              <a:lnSpc>
                <a:spcPct val="100000"/>
              </a:lnSpc>
              <a:buNone/>
              <a:tabLst>
                <a:tab pos="0" algn="l"/>
              </a:tabLst>
            </a:pPr>
            <a:r>
              <a:rPr lang="de-DE" sz="1200" b="0" u="none" strike="noStrike">
                <a:solidFill>
                  <a:schemeClr val="dk1"/>
                </a:solidFill>
                <a:effectLst/>
                <a:uFillTx/>
                <a:latin typeface="Calibri"/>
                <a:ea typeface="Arial"/>
              </a:rPr>
              <a:t>Willkommen zur Fortbildung </a:t>
            </a:r>
            <a:r>
              <a:rPr lang="de-DE" sz="1200" b="0" i="1" u="none" strike="noStrike">
                <a:solidFill>
                  <a:schemeClr val="dk1"/>
                </a:solidFill>
                <a:effectLst/>
                <a:uFillTx/>
                <a:latin typeface="Calibri"/>
                <a:ea typeface="Arial"/>
              </a:rPr>
              <a:t>„Bewegungslernen durch Videoanalyse/-feedback“</a:t>
            </a:r>
            <a:r>
              <a:rPr lang="de-DE" sz="1200" b="0" u="none" strike="noStrike">
                <a:solidFill>
                  <a:schemeClr val="dk1"/>
                </a:solidFill>
                <a:effectLst/>
                <a:uFillTx/>
                <a:latin typeface="Calibri"/>
                <a:ea typeface="Arial"/>
              </a:rPr>
              <a:t>!</a:t>
            </a:r>
            <a:br>
              <a:rPr sz="1200"/>
            </a:br>
            <a:r>
              <a:rPr lang="de-DE" sz="1200" b="0" u="none" strike="noStrike">
                <a:solidFill>
                  <a:schemeClr val="dk1"/>
                </a:solidFill>
                <a:effectLst/>
                <a:uFillTx/>
                <a:latin typeface="Calibri"/>
                <a:ea typeface="Arial"/>
              </a:rPr>
              <a:t>Heute wollen wir gemeinsam erkunden, wie digitale Medien – speziell Videos – das Bewegungslernen im Sportunterricht bereichern können.</a:t>
            </a:r>
            <a:br>
              <a:rPr sz="1200"/>
            </a:br>
            <a:r>
              <a:rPr lang="de-DE" sz="1200" b="0" u="none" strike="noStrike">
                <a:solidFill>
                  <a:schemeClr val="dk1"/>
                </a:solidFill>
                <a:effectLst/>
                <a:uFillTx/>
                <a:latin typeface="Calibri"/>
                <a:ea typeface="Arial"/>
              </a:rPr>
              <a:t>Unser Fahrplan für heute: Von einer kurzen Wiederholung der Studienlage, des Datenschutzes und der Organisation hin zu verschiedenen Arten der Videoanalyse bzw. des Videofeedbacks sowie zur praktischen Anwendung am Beispiel Weitsprung. Abschließend entwickeln wir eigene Unterrichtsentwürfe zum Einsatz im Sportunterricht. Zunächst die Frage: Gibt es Fragen zum asynchronen Teil des Moduls? (...)</a:t>
            </a:r>
            <a:br>
              <a:rPr sz="1200"/>
            </a:b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Dann starten wir mit einem Blick auf die Studienlage…</a:t>
            </a:r>
            <a:endParaRPr lang="de-DE" sz="1200" b="0" u="none" strike="noStrike">
              <a:solidFill>
                <a:srgbClr val="000000"/>
              </a:solidFill>
              <a:effectLst/>
              <a:uFillTx/>
              <a:latin typeface="Calibri"/>
            </a:endParaRPr>
          </a:p>
        </p:txBody>
      </p:sp>
      <p:sp>
        <p:nvSpPr>
          <p:cNvPr id="442" name="PlaceHolder 3"/>
          <p:cNvSpPr>
            <a:spLocks noGrp="1"/>
          </p:cNvSpPr>
          <p:nvPr>
            <p:ph type="sldNum" idx="66"/>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9C0FFDBB-246D-4644-8FE2-07029ECF5291}" type="slidenum">
              <a:rPr lang="de-DE" sz="1200" b="0" u="none" strike="noStrike">
                <a:solidFill>
                  <a:schemeClr val="dk1"/>
                </a:solidFill>
                <a:effectLst/>
                <a:uFillTx/>
                <a:latin typeface="+mn-lt"/>
                <a:ea typeface="+mn-ea"/>
              </a:rPr>
              <a:t>2</a:t>
            </a:fld>
            <a:endParaRPr lang="de-DE" sz="1200" b="0" u="none" strike="noStrike">
              <a:solidFill>
                <a:srgbClr val="000000"/>
              </a:solidFill>
              <a:effectLst/>
              <a:uFillTx/>
              <a:latin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PlaceHolder 1"/>
          <p:cNvSpPr>
            <a:spLocks noGrp="1" noRot="1" noChangeAspect="1"/>
          </p:cNvSpPr>
          <p:nvPr>
            <p:ph type="sldImg"/>
          </p:nvPr>
        </p:nvSpPr>
        <p:spPr>
          <a:xfrm>
            <a:off x="573120" y="1336680"/>
            <a:ext cx="6411240" cy="3606120"/>
          </a:xfrm>
          <a:prstGeom prst="rect">
            <a:avLst/>
          </a:prstGeom>
          <a:ln w="0">
            <a:noFill/>
          </a:ln>
        </p:spPr>
      </p:sp>
      <p:sp>
        <p:nvSpPr>
          <p:cNvPr id="495"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Absprung:</a:t>
            </a:r>
            <a:r>
              <a:rPr lang="de-DE" sz="1200" b="0" u="none" strike="noStrike">
                <a:solidFill>
                  <a:schemeClr val="dk1"/>
                </a:solidFill>
                <a:effectLst/>
                <a:uFillTx/>
                <a:latin typeface="Calibri"/>
                <a:ea typeface="Arial"/>
              </a:rPr>
              <a:t> Hier soll eine möglichst hohe Geschwindigkeit gehalten und ein optimaler Absprungwinkel realisiert werden. Das schafft man vor allem durch einen aktiven Fußaufsatz auf ganzer Sohle, schnell und flach. Im Knie- und Hüftgelenk soll möglichst wenig gebeugt werden. Der Oberkörper ist möglichst aufrecht.</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1" u="none" strike="noStrike">
                <a:solidFill>
                  <a:schemeClr val="dk1"/>
                </a:solidFill>
                <a:effectLst/>
                <a:uFillTx/>
                <a:latin typeface="Calibri"/>
                <a:ea typeface="Arial"/>
              </a:rPr>
              <a:t>Absprungposition:</a:t>
            </a:r>
            <a:r>
              <a:rPr lang="de-DE" sz="1200" b="0" u="none" strike="noStrike">
                <a:solidFill>
                  <a:schemeClr val="dk1"/>
                </a:solidFill>
                <a:effectLst/>
                <a:uFillTx/>
                <a:latin typeface="Calibri"/>
                <a:ea typeface="Arial"/>
              </a:rPr>
              <a:t> In der Absprungposition schwingt der Oberschenkel des Schwungbeins in die Horizontale. Alle Gelenke des Absprungbeins sind möglichst gestreckt und ein aktiver Armschwung unterstützt die Geschwindigkeitsmitnahme.</a:t>
            </a:r>
            <a:endParaRPr lang="de-DE" sz="1200" b="0" u="none" strike="noStrike">
              <a:solidFill>
                <a:srgbClr val="000000"/>
              </a:solidFill>
              <a:effectLst/>
              <a:uFillTx/>
              <a:latin typeface="Calibri"/>
            </a:endParaRPr>
          </a:p>
          <a:p>
            <a:pPr indent="0" defTabSz="914400">
              <a:lnSpc>
                <a:spcPct val="100000"/>
              </a:lnSpc>
              <a:buNone/>
              <a:tabLst>
                <a:tab pos="0" algn="l"/>
              </a:tabLst>
            </a:pPr>
            <a:endParaRPr lang="de-DE" sz="1200" b="0" u="none" strike="noStrike">
              <a:solidFill>
                <a:srgbClr val="000000"/>
              </a:solidFill>
              <a:effectLst/>
              <a:uFillTx/>
              <a:latin typeface="Calibri"/>
            </a:endParaRPr>
          </a:p>
        </p:txBody>
      </p:sp>
      <p:sp>
        <p:nvSpPr>
          <p:cNvPr id="496" name="PlaceHolder 3"/>
          <p:cNvSpPr>
            <a:spLocks noGrp="1"/>
          </p:cNvSpPr>
          <p:nvPr>
            <p:ph type="sldNum" idx="84"/>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25828657-6740-4222-BBAE-29C58372D6A1}" type="slidenum">
              <a:rPr lang="de-DE" sz="1200" b="0" u="none" strike="noStrike">
                <a:solidFill>
                  <a:schemeClr val="dk1"/>
                </a:solidFill>
                <a:effectLst/>
                <a:uFillTx/>
                <a:latin typeface="+mn-lt"/>
                <a:ea typeface="+mn-ea"/>
              </a:rPr>
              <a:t>20</a:t>
            </a:fld>
            <a:endParaRPr lang="de-DE" sz="1200" b="0" u="none" strike="noStrike">
              <a:solidFill>
                <a:srgbClr val="000000"/>
              </a:solidFill>
              <a:effectLst/>
              <a:uFillTx/>
              <a:latin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PlaceHolder 1"/>
          <p:cNvSpPr>
            <a:spLocks noGrp="1" noRot="1" noChangeAspect="1"/>
          </p:cNvSpPr>
          <p:nvPr>
            <p:ph type="sldImg"/>
          </p:nvPr>
        </p:nvSpPr>
        <p:spPr>
          <a:xfrm>
            <a:off x="573120" y="1336680"/>
            <a:ext cx="6411600" cy="3606480"/>
          </a:xfrm>
          <a:prstGeom prst="rect">
            <a:avLst/>
          </a:prstGeom>
          <a:ln w="0">
            <a:noFill/>
          </a:ln>
        </p:spPr>
      </p:sp>
      <p:sp>
        <p:nvSpPr>
          <p:cNvPr id="498"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Flugphase:</a:t>
            </a:r>
            <a:r>
              <a:rPr lang="de-DE" sz="1200" b="0" u="none" strike="noStrike">
                <a:solidFill>
                  <a:schemeClr val="dk1"/>
                </a:solidFill>
                <a:effectLst/>
                <a:uFillTx/>
                <a:latin typeface="Calibri"/>
                <a:ea typeface="Arial"/>
              </a:rPr>
              <a:t> Die Flugtechnik ist anpassbar: Schrittsprung für Anfängerinnen und Anfänger, Hangsprung für Fortgeschrittene. Entscheidend ist die gute Vorbereitung auf die Landung.</a:t>
            </a:r>
            <a:endParaRPr lang="de-DE" sz="1200" b="0" u="none" strike="noStrike">
              <a:solidFill>
                <a:srgbClr val="000000"/>
              </a:solidFill>
              <a:effectLst/>
              <a:uFillTx/>
              <a:latin typeface="Calibri"/>
            </a:endParaRPr>
          </a:p>
        </p:txBody>
      </p:sp>
      <p:sp>
        <p:nvSpPr>
          <p:cNvPr id="499" name="PlaceHolder 3"/>
          <p:cNvSpPr>
            <a:spLocks noGrp="1"/>
          </p:cNvSpPr>
          <p:nvPr>
            <p:ph type="sldNum" idx="85"/>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8E91354F-73BD-458D-B73E-A88930BBAF3F}" type="slidenum">
              <a:rPr lang="de-DE" sz="1200" b="0" u="none" strike="noStrike">
                <a:solidFill>
                  <a:schemeClr val="dk1"/>
                </a:solidFill>
                <a:effectLst/>
                <a:uFillTx/>
                <a:latin typeface="+mn-lt"/>
                <a:ea typeface="+mn-ea"/>
              </a:rPr>
              <a:t>21</a:t>
            </a:fld>
            <a:endParaRPr lang="de-DE" sz="1200" b="0" u="none" strike="noStrike">
              <a:solidFill>
                <a:srgbClr val="000000"/>
              </a:solidFill>
              <a:effectLst/>
              <a:uFillTx/>
              <a:latin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PlaceHolder 1"/>
          <p:cNvSpPr>
            <a:spLocks noGrp="1" noRot="1" noChangeAspect="1"/>
          </p:cNvSpPr>
          <p:nvPr>
            <p:ph type="sldImg"/>
          </p:nvPr>
        </p:nvSpPr>
        <p:spPr>
          <a:xfrm>
            <a:off x="573120" y="1336680"/>
            <a:ext cx="6411600" cy="3606480"/>
          </a:xfrm>
          <a:prstGeom prst="rect">
            <a:avLst/>
          </a:prstGeom>
          <a:ln w="0">
            <a:noFill/>
          </a:ln>
        </p:spPr>
      </p:sp>
      <p:sp>
        <p:nvSpPr>
          <p:cNvPr id="501"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Landung:</a:t>
            </a:r>
            <a:r>
              <a:rPr lang="de-DE" sz="1200" b="0" u="none" strike="noStrike">
                <a:solidFill>
                  <a:schemeClr val="dk1"/>
                </a:solidFill>
                <a:effectLst/>
                <a:uFillTx/>
                <a:latin typeface="Calibri"/>
                <a:ea typeface="Arial"/>
              </a:rPr>
              <a:t> Ziel: möglichst wenig Weite verlieren. Bei Anfängerinnen und Anfängern findet meist eine Landung im Stand statt. Bei Fortgeschrittenen wird die Klappmesser-Bewegung genutzt: Arme nach vorn, Beine sind nahezu gestreckt. Bei der Bodenberührung geben die Beine in den Knien nach und die Hüfte schiebt nach vorn. Um das Zurückfallen zu vermeiden, kann man sich leicht zur Seite werfen.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Und jetzt geht es gleich in die Praxis!</a:t>
            </a:r>
            <a:endParaRPr lang="de-DE" sz="1200" b="0" u="none" strike="noStrike">
              <a:solidFill>
                <a:srgbClr val="000000"/>
              </a:solidFill>
              <a:effectLst/>
              <a:uFillTx/>
              <a:latin typeface="Calibri"/>
            </a:endParaRPr>
          </a:p>
        </p:txBody>
      </p:sp>
      <p:sp>
        <p:nvSpPr>
          <p:cNvPr id="502" name="PlaceHolder 3"/>
          <p:cNvSpPr>
            <a:spLocks noGrp="1"/>
          </p:cNvSpPr>
          <p:nvPr>
            <p:ph type="sldNum" idx="86"/>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062A8E9C-2255-4225-BF69-A0AC9F7884E8}" type="slidenum">
              <a:rPr lang="de-DE" sz="1200" b="0" u="none" strike="noStrike">
                <a:solidFill>
                  <a:schemeClr val="dk1"/>
                </a:solidFill>
                <a:effectLst/>
                <a:uFillTx/>
                <a:latin typeface="+mn-lt"/>
                <a:ea typeface="+mn-ea"/>
              </a:rPr>
              <a:t>22</a:t>
            </a:fld>
            <a:endParaRPr lang="de-DE" sz="1200" b="0" u="none" strike="noStrike">
              <a:solidFill>
                <a:srgbClr val="000000"/>
              </a:solidFill>
              <a:effectLst/>
              <a:uFillTx/>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PlaceHolder 1"/>
          <p:cNvSpPr>
            <a:spLocks noGrp="1" noRot="1" noChangeAspect="1"/>
          </p:cNvSpPr>
          <p:nvPr>
            <p:ph type="sldImg"/>
          </p:nvPr>
        </p:nvSpPr>
        <p:spPr>
          <a:xfrm>
            <a:off x="573120" y="1336680"/>
            <a:ext cx="6411240" cy="3606120"/>
          </a:xfrm>
          <a:prstGeom prst="rect">
            <a:avLst/>
          </a:prstGeom>
          <a:ln w="0">
            <a:noFill/>
          </a:ln>
        </p:spPr>
      </p:sp>
      <p:sp>
        <p:nvSpPr>
          <p:cNvPr id="504"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Folgender Ablauf steht nun an:</a:t>
            </a:r>
            <a:r>
              <a:rPr lang="de-DE" sz="1200" b="0" u="none" strike="noStrike">
                <a:solidFill>
                  <a:srgbClr val="000000"/>
                </a:solidFill>
                <a:effectLst/>
                <a:uFillTx/>
                <a:latin typeface="Calibri"/>
                <a:ea typeface="+mn-ea"/>
              </a:rPr>
              <a:t> </a:t>
            </a:r>
            <a:r>
              <a:rPr lang="de-DE" sz="1200" b="0" u="none" strike="noStrike">
                <a:solidFill>
                  <a:schemeClr val="dk1"/>
                </a:solidFill>
                <a:effectLst/>
                <a:uFillTx/>
                <a:latin typeface="Calibri"/>
                <a:ea typeface="Arial"/>
              </a:rPr>
              <a:t>Aufwärmen</a:t>
            </a:r>
            <a:r>
              <a:rPr lang="de-DE" sz="1200" b="0" u="none" strike="noStrike">
                <a:solidFill>
                  <a:srgbClr val="000000"/>
                </a:solidFill>
                <a:effectLst/>
                <a:uFillTx/>
                <a:latin typeface="Calibri"/>
                <a:ea typeface="+mn-ea"/>
              </a:rPr>
              <a:t>, </a:t>
            </a:r>
            <a:r>
              <a:rPr lang="de-DE" sz="1200" b="0" u="none" strike="noStrike">
                <a:solidFill>
                  <a:schemeClr val="dk1"/>
                </a:solidFill>
                <a:effectLst/>
                <a:uFillTx/>
                <a:latin typeface="Calibri"/>
                <a:ea typeface="Arial"/>
              </a:rPr>
              <a:t>Anwendung von Video Delay</a:t>
            </a:r>
            <a:r>
              <a:rPr lang="de-DE" sz="1200" b="0" u="none" strike="noStrike">
                <a:solidFill>
                  <a:srgbClr val="000000"/>
                </a:solidFill>
                <a:effectLst/>
                <a:uFillTx/>
                <a:latin typeface="Calibri"/>
                <a:ea typeface="+mn-ea"/>
              </a:rPr>
              <a:t>, </a:t>
            </a:r>
            <a:r>
              <a:rPr lang="de-DE" sz="1200" b="0" u="none" strike="noStrike">
                <a:solidFill>
                  <a:schemeClr val="dk1"/>
                </a:solidFill>
                <a:effectLst/>
                <a:uFillTx/>
                <a:latin typeface="Calibri"/>
                <a:ea typeface="Arial"/>
              </a:rPr>
              <a:t>Videoanalyse mit Peer-Feedback und Beobachtungsbögen,</a:t>
            </a:r>
            <a:r>
              <a:rPr lang="de-DE" sz="1200" b="0" u="none" strike="noStrike">
                <a:solidFill>
                  <a:srgbClr val="000000"/>
                </a:solidFill>
                <a:effectLst/>
                <a:uFillTx/>
                <a:latin typeface="Calibri"/>
                <a:ea typeface="+mn-ea"/>
              </a:rPr>
              <a:t> </a:t>
            </a:r>
            <a:r>
              <a:rPr lang="de-DE" sz="1200" b="0" u="none" strike="noStrike">
                <a:solidFill>
                  <a:schemeClr val="dk1"/>
                </a:solidFill>
                <a:effectLst/>
                <a:uFillTx/>
                <a:latin typeface="Calibri"/>
                <a:ea typeface="Arial"/>
              </a:rPr>
              <a:t>Reflexion. Zum Schluss zeige ich Ihnen nochmal in der Übersicht, welche Materialien Sie im Nachgang bekommen. </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Erwärmung:</a:t>
            </a:r>
            <a:r>
              <a:rPr lang="de-DE" sz="1200" b="0" u="none" strike="noStrike">
                <a:solidFill>
                  <a:schemeClr val="dk1"/>
                </a:solidFill>
                <a:effectLst/>
                <a:uFillTx/>
                <a:latin typeface="Calibri"/>
                <a:ea typeface="Arial"/>
              </a:rPr>
              <a:t> Um uns für den Weitsprung vorzubereiten, wollen wir uns gemeinsam kurz erwärmen. Dazu wurde der Hinderniswald aufgebaut – 1. Lockeres Laufen um die Hindernisse herum 2. Lockeres Laufen mit seitlichem/frontalem Überspringen der Hindernisse 3. Lockeres Laufen mit möglichst aktiven Sprüngen über die Hindernisse (Take-Off-Position) 4. Eigenständige ergänzende Übungen (Mobi etc.)</a:t>
            </a:r>
            <a:endParaRPr lang="de-DE" sz="1200" b="0" u="none" strike="noStrike">
              <a:solidFill>
                <a:srgbClr val="000000"/>
              </a:solidFill>
              <a:effectLst/>
              <a:uFillTx/>
              <a:latin typeface="Calibri"/>
            </a:endParaRPr>
          </a:p>
        </p:txBody>
      </p:sp>
      <p:sp>
        <p:nvSpPr>
          <p:cNvPr id="505" name="PlaceHolder 3"/>
          <p:cNvSpPr>
            <a:spLocks noGrp="1"/>
          </p:cNvSpPr>
          <p:nvPr>
            <p:ph type="sldNum" idx="87"/>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1580F231-FE40-4FD0-865E-752CFA246185}" type="slidenum">
              <a:rPr lang="de-DE" sz="1200" b="0" u="none" strike="noStrike">
                <a:solidFill>
                  <a:schemeClr val="dk1"/>
                </a:solidFill>
                <a:effectLst/>
                <a:uFillTx/>
                <a:latin typeface="+mn-lt"/>
                <a:ea typeface="+mn-ea"/>
              </a:rPr>
              <a:t>23</a:t>
            </a:fld>
            <a:endParaRPr lang="de-DE" sz="1200" b="0" u="none" strike="noStrike">
              <a:solidFill>
                <a:srgbClr val="000000"/>
              </a:solidFill>
              <a:effectLst/>
              <a:uFillTx/>
              <a:latin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PlaceHolder 1"/>
          <p:cNvSpPr>
            <a:spLocks noGrp="1" noRot="1" noChangeAspect="1"/>
          </p:cNvSpPr>
          <p:nvPr>
            <p:ph type="sldImg"/>
          </p:nvPr>
        </p:nvSpPr>
        <p:spPr>
          <a:xfrm>
            <a:off x="0" y="812880"/>
            <a:ext cx="0" cy="0"/>
          </a:xfrm>
          <a:prstGeom prst="rect">
            <a:avLst/>
          </a:prstGeom>
          <a:ln w="0">
            <a:noFill/>
          </a:ln>
        </p:spPr>
      </p:sp>
      <p:sp>
        <p:nvSpPr>
          <p:cNvPr id="507"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a:lnSpc>
                <a:spcPct val="100000"/>
              </a:lnSpc>
              <a:buNone/>
              <a:tabLst>
                <a:tab pos="0" algn="l"/>
              </a:tabLst>
            </a:pPr>
            <a:r>
              <a:rPr lang="de-DE" sz="2000" b="0" u="none" strike="noStrike">
                <a:solidFill>
                  <a:srgbClr val="000000"/>
                </a:solidFill>
                <a:effectLst/>
                <a:uFillTx/>
                <a:latin typeface="Calibri"/>
              </a:rPr>
              <a:t>Wir starten mit VideoDelay, dazu nutzen wir die App „BAM Video Delay“ (kostenpflichtig, kostenfreie Alternative z.B. „XLR8 – Skill System“). Die Zeitverzögerung wird an die Hallensituation angepasst (z. B. 20/25/30/35 Sekunden). Der geplante Aufbau (siehe Abbildung zuvor) von Video Delay verdeutlicht, wie mit den in der Sporthalle verfügbaren Gegenständen (großer Kasten als Ersatz für ein Stativ) ein Einsatz realisiert werden kann. </a:t>
            </a:r>
          </a:p>
          <a:p>
            <a:pPr indent="0">
              <a:lnSpc>
                <a:spcPct val="100000"/>
              </a:lnSpc>
              <a:buNone/>
              <a:tabLst>
                <a:tab pos="0" algn="l"/>
              </a:tabLst>
            </a:pPr>
            <a:endParaRPr lang="de-DE" sz="2000" b="0" u="none" strike="noStrike">
              <a:solidFill>
                <a:srgbClr val="000000"/>
              </a:solidFill>
              <a:effectLst/>
              <a:uFillTx/>
              <a:latin typeface="Calibri"/>
            </a:endParaRPr>
          </a:p>
          <a:p>
            <a:pPr indent="0">
              <a:lnSpc>
                <a:spcPct val="100000"/>
              </a:lnSpc>
              <a:buNone/>
              <a:tabLst>
                <a:tab pos="0" algn="l"/>
              </a:tabLst>
            </a:pPr>
            <a:r>
              <a:rPr lang="de-DE" sz="2000" b="0" u="none" strike="noStrike">
                <a:solidFill>
                  <a:srgbClr val="000000"/>
                </a:solidFill>
                <a:effectLst/>
                <a:uFillTx/>
                <a:latin typeface="Calibri"/>
              </a:rPr>
              <a:t>Sie durchlaufen gleich individuell einen Bewegungszirkel mit folgendem Ablauf:</a:t>
            </a:r>
          </a:p>
          <a:p>
            <a:pPr indent="0">
              <a:lnSpc>
                <a:spcPct val="100000"/>
              </a:lnSpc>
              <a:buNone/>
              <a:tabLst>
                <a:tab pos="0" algn="l"/>
              </a:tabLst>
            </a:pPr>
            <a:r>
              <a:rPr lang="de-DE" sz="2000" b="0" u="none" strike="noStrike">
                <a:solidFill>
                  <a:srgbClr val="000000"/>
                </a:solidFill>
                <a:effectLst/>
                <a:uFillTx/>
                <a:latin typeface="Calibri"/>
              </a:rPr>
              <a:t>- Durchführung des Weitsprungs an Station 1</a:t>
            </a:r>
          </a:p>
          <a:p>
            <a:pPr indent="0">
              <a:lnSpc>
                <a:spcPct val="100000"/>
              </a:lnSpc>
              <a:buNone/>
              <a:tabLst>
                <a:tab pos="0" algn="l"/>
              </a:tabLst>
            </a:pPr>
            <a:r>
              <a:rPr lang="de-DE" sz="2000" b="0" u="none" strike="noStrike">
                <a:solidFill>
                  <a:srgbClr val="000000"/>
                </a:solidFill>
                <a:effectLst/>
                <a:uFillTx/>
                <a:latin typeface="Calibri"/>
              </a:rPr>
              <a:t>- Betrachtung der eigenen Bewegung auf dem Tablet unter einem Beobachtungsfokus</a:t>
            </a:r>
          </a:p>
          <a:p>
            <a:pPr indent="0">
              <a:lnSpc>
                <a:spcPct val="100000"/>
              </a:lnSpc>
              <a:buNone/>
              <a:tabLst>
                <a:tab pos="0" algn="l"/>
              </a:tabLst>
            </a:pPr>
            <a:r>
              <a:rPr lang="de-DE" sz="2000" b="0" u="none" strike="noStrike">
                <a:solidFill>
                  <a:srgbClr val="000000"/>
                </a:solidFill>
                <a:effectLst/>
                <a:uFillTx/>
                <a:latin typeface="Calibri"/>
              </a:rPr>
              <a:t>- Wiederholung des Sprungs an Station 2</a:t>
            </a:r>
          </a:p>
          <a:p>
            <a:pPr indent="0" defTabSz="914400">
              <a:lnSpc>
                <a:spcPct val="100000"/>
              </a:lnSpc>
              <a:buNone/>
              <a:tabLst>
                <a:tab pos="0" algn="l"/>
              </a:tabLst>
            </a:pPr>
            <a:r>
              <a:rPr lang="de-DE" sz="2000" b="0" u="none" strike="noStrike">
                <a:solidFill>
                  <a:srgbClr val="000000"/>
                </a:solidFill>
                <a:effectLst/>
                <a:uFillTx/>
                <a:latin typeface="Calibri"/>
              </a:rPr>
              <a:t>Durch den „Rundlauf“ wird ein kontinuierlicher Ablauf gewährleistet. Sie können diese Phase für individuelle Beobachtungen und kollegialen Austausch nutzen. Die Lerntheke ist an der Wand ausgehangen, dort sind typische Bewegungsfehler und mögliche Lösungsansätze gelistet.</a:t>
            </a:r>
          </a:p>
        </p:txBody>
      </p:sp>
      <p:sp>
        <p:nvSpPr>
          <p:cNvPr id="508" name="PlaceHolder 3"/>
          <p:cNvSpPr>
            <a:spLocks noGrp="1"/>
          </p:cNvSpPr>
          <p:nvPr>
            <p:ph type="sldNum" idx="88"/>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66B8C5F1-BFBA-49B8-95BB-15F32CDEDAAF}" type="slidenum">
              <a:rPr lang="de-DE" sz="1400" b="0" u="none" strike="noStrike">
                <a:solidFill>
                  <a:srgbClr val="000000"/>
                </a:solidFill>
                <a:effectLst/>
                <a:uFillTx/>
                <a:latin typeface="Calibri"/>
                <a:ea typeface="+mn-ea"/>
              </a:rPr>
              <a:t>24</a:t>
            </a:fld>
            <a:endParaRPr lang="de-DE" sz="1400" b="0" u="none" strike="noStrike">
              <a:solidFill>
                <a:srgbClr val="000000"/>
              </a:solidFill>
              <a:effectLst/>
              <a:uFillTx/>
              <a:latin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PlaceHolder 1"/>
          <p:cNvSpPr>
            <a:spLocks noGrp="1" noRot="1" noChangeAspect="1"/>
          </p:cNvSpPr>
          <p:nvPr>
            <p:ph type="sldImg"/>
          </p:nvPr>
        </p:nvSpPr>
        <p:spPr>
          <a:xfrm>
            <a:off x="0" y="812880"/>
            <a:ext cx="0" cy="0"/>
          </a:xfrm>
          <a:prstGeom prst="rect">
            <a:avLst/>
          </a:prstGeom>
          <a:ln w="0">
            <a:noFill/>
          </a:ln>
        </p:spPr>
      </p:sp>
      <p:sp>
        <p:nvSpPr>
          <p:cNvPr id="510"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a:lnSpc>
                <a:spcPct val="100000"/>
              </a:lnSpc>
              <a:buNone/>
              <a:tabLst>
                <a:tab pos="0" algn="l"/>
              </a:tabLst>
            </a:pPr>
            <a:r>
              <a:rPr lang="de-DE" sz="2000" b="1" u="none" strike="noStrike">
                <a:solidFill>
                  <a:srgbClr val="000000"/>
                </a:solidFill>
                <a:effectLst/>
                <a:uFillTx/>
                <a:latin typeface="Calibri"/>
              </a:rPr>
              <a:t>Reflexion</a:t>
            </a:r>
            <a:r>
              <a:rPr lang="de-DE" sz="2000" b="0" u="none" strike="noStrike">
                <a:solidFill>
                  <a:srgbClr val="000000"/>
                </a:solidFill>
                <a:effectLst/>
                <a:uFillTx/>
                <a:latin typeface="Calibri"/>
              </a:rPr>
              <a:t>: Besprechen Sie sich kurz mit Ihren Nachbarinnen und Nachbarn – welche Stolpersteine gab es? Wie konnten oder können die Schwierigkeiten gelöst werden? Besprechung im Plenum. </a:t>
            </a:r>
          </a:p>
          <a:p>
            <a:pPr indent="0">
              <a:lnSpc>
                <a:spcPct val="100000"/>
              </a:lnSpc>
              <a:buNone/>
              <a:tabLst>
                <a:tab pos="0" algn="l"/>
              </a:tabLst>
            </a:pPr>
            <a:r>
              <a:rPr lang="de-DE" sz="2000" b="1" u="none" strike="noStrike">
                <a:solidFill>
                  <a:srgbClr val="000000"/>
                </a:solidFill>
                <a:effectLst/>
                <a:uFillTx/>
                <a:latin typeface="Calibri"/>
              </a:rPr>
              <a:t>Übergang</a:t>
            </a:r>
            <a:r>
              <a:rPr lang="de-DE" sz="2000" b="0" u="none" strike="noStrike">
                <a:solidFill>
                  <a:srgbClr val="000000"/>
                </a:solidFill>
                <a:effectLst/>
                <a:uFillTx/>
                <a:latin typeface="Calibri"/>
              </a:rPr>
              <a:t>: Nach dem VideoDelay wollen wir nun eine umfangreichere Analyse mit den Tablets machen. </a:t>
            </a:r>
          </a:p>
        </p:txBody>
      </p:sp>
      <p:sp>
        <p:nvSpPr>
          <p:cNvPr id="511" name="PlaceHolder 3"/>
          <p:cNvSpPr>
            <a:spLocks noGrp="1"/>
          </p:cNvSpPr>
          <p:nvPr>
            <p:ph type="sldNum" idx="89"/>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B340C3B4-5188-42DA-9C2D-2CBC478CE543}" type="slidenum">
              <a:rPr lang="de-DE" sz="1400" b="0" u="none" strike="noStrike">
                <a:solidFill>
                  <a:srgbClr val="000000"/>
                </a:solidFill>
                <a:effectLst/>
                <a:uFillTx/>
                <a:latin typeface="Calibri"/>
                <a:ea typeface="+mn-ea"/>
              </a:rPr>
              <a:t>25</a:t>
            </a:fld>
            <a:endParaRPr lang="de-DE" sz="1400" b="0" u="none" strike="noStrike">
              <a:solidFill>
                <a:srgbClr val="000000"/>
              </a:solidFill>
              <a:effectLst/>
              <a:uFillTx/>
              <a:latin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PlaceHolder 1"/>
          <p:cNvSpPr>
            <a:spLocks noGrp="1" noRot="1" noChangeAspect="1"/>
          </p:cNvSpPr>
          <p:nvPr>
            <p:ph type="sldImg"/>
          </p:nvPr>
        </p:nvSpPr>
        <p:spPr>
          <a:xfrm>
            <a:off x="0" y="812880"/>
            <a:ext cx="0" cy="0"/>
          </a:xfrm>
          <a:prstGeom prst="rect">
            <a:avLst/>
          </a:prstGeom>
          <a:ln w="0">
            <a:noFill/>
          </a:ln>
        </p:spPr>
      </p:sp>
      <p:sp>
        <p:nvSpPr>
          <p:cNvPr id="513"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a:lnSpc>
                <a:spcPct val="100000"/>
              </a:lnSpc>
              <a:buNone/>
              <a:tabLst>
                <a:tab pos="0" algn="l"/>
              </a:tabLst>
            </a:pPr>
            <a:r>
              <a:rPr lang="de-DE" sz="2000" b="0" u="none" strike="noStrike">
                <a:solidFill>
                  <a:srgbClr val="000000"/>
                </a:solidFill>
                <a:effectLst/>
                <a:uFillTx/>
                <a:latin typeface="Calibri"/>
              </a:rPr>
              <a:t>Sie können im Team ein Tablet nutzen und die Videoanalyse durchführen. Nutzen Sie auch hier gerne wieder die Lerntheke und füllen Sie den ausgehändigten Beobachtungsbogen aus. Nehmen Sie gerne nach einer kurzen Übungsphase ein zweites Video der Person auf, um einen Vergleich zu schaffen und Bewegungsfortschritte sichtbar zu machen.</a:t>
            </a:r>
          </a:p>
        </p:txBody>
      </p:sp>
      <p:sp>
        <p:nvSpPr>
          <p:cNvPr id="514" name="PlaceHolder 3"/>
          <p:cNvSpPr>
            <a:spLocks noGrp="1"/>
          </p:cNvSpPr>
          <p:nvPr>
            <p:ph type="sldNum" idx="90"/>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1C74DFD1-B6B8-49D3-911A-43566350DC7B}" type="slidenum">
              <a:rPr lang="de-DE" sz="1400" b="0" u="none" strike="noStrike">
                <a:solidFill>
                  <a:srgbClr val="000000"/>
                </a:solidFill>
                <a:effectLst/>
                <a:uFillTx/>
                <a:latin typeface="Calibri"/>
                <a:ea typeface="+mn-ea"/>
              </a:rPr>
              <a:t>26</a:t>
            </a:fld>
            <a:endParaRPr lang="de-DE" sz="1400" b="0" u="none" strike="noStrike">
              <a:solidFill>
                <a:srgbClr val="000000"/>
              </a:solidFill>
              <a:effectLst/>
              <a:uFillTx/>
              <a:latin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PlaceHolder 1"/>
          <p:cNvSpPr>
            <a:spLocks noGrp="1" noRot="1" noChangeAspect="1"/>
          </p:cNvSpPr>
          <p:nvPr>
            <p:ph type="sldImg"/>
          </p:nvPr>
        </p:nvSpPr>
        <p:spPr>
          <a:xfrm>
            <a:off x="0" y="812880"/>
            <a:ext cx="0" cy="0"/>
          </a:xfrm>
          <a:prstGeom prst="rect">
            <a:avLst/>
          </a:prstGeom>
          <a:ln w="0">
            <a:noFill/>
          </a:ln>
        </p:spPr>
      </p:sp>
      <p:sp>
        <p:nvSpPr>
          <p:cNvPr id="516"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a:lnSpc>
                <a:spcPct val="100000"/>
              </a:lnSpc>
              <a:buNone/>
              <a:tabLst>
                <a:tab pos="0" algn="l"/>
              </a:tabLst>
            </a:pPr>
            <a:r>
              <a:rPr lang="de-DE" sz="2000" b="0" u="none" strike="noStrike">
                <a:solidFill>
                  <a:srgbClr val="000000"/>
                </a:solidFill>
                <a:effectLst/>
                <a:uFillTx/>
                <a:latin typeface="Calibri"/>
              </a:rPr>
              <a:t>Welche Stolpersteine gab es dieses Mal bei der Durchführung? Konnten Sie diese bereits lösen? Falls ja, wie?  </a:t>
            </a:r>
          </a:p>
          <a:p>
            <a:pPr indent="0">
              <a:lnSpc>
                <a:spcPct val="100000"/>
              </a:lnSpc>
              <a:buNone/>
              <a:tabLst>
                <a:tab pos="0" algn="l"/>
              </a:tabLst>
            </a:pPr>
            <a:r>
              <a:rPr lang="de-DE" sz="2000" b="1" u="none" strike="noStrike">
                <a:solidFill>
                  <a:srgbClr val="000000"/>
                </a:solidFill>
                <a:effectLst/>
                <a:uFillTx/>
                <a:latin typeface="Calibri"/>
              </a:rPr>
              <a:t>Übergang</a:t>
            </a:r>
            <a:r>
              <a:rPr lang="de-DE" sz="2000" b="0" u="none" strike="noStrike">
                <a:solidFill>
                  <a:srgbClr val="000000"/>
                </a:solidFill>
                <a:effectLst/>
                <a:uFillTx/>
                <a:latin typeface="Calibri"/>
              </a:rPr>
              <a:t>: Anschließend wollen wir die beiden Umsetzungsmöglichkeiten im Vergleich reflektieren…</a:t>
            </a:r>
          </a:p>
        </p:txBody>
      </p:sp>
      <p:sp>
        <p:nvSpPr>
          <p:cNvPr id="517" name="PlaceHolder 3"/>
          <p:cNvSpPr>
            <a:spLocks noGrp="1"/>
          </p:cNvSpPr>
          <p:nvPr>
            <p:ph type="sldNum" idx="91"/>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37CAFA32-3D17-461E-98FC-813B4EB465FA}" type="slidenum">
              <a:rPr lang="de-DE" sz="1400" b="0" u="none" strike="noStrike">
                <a:solidFill>
                  <a:srgbClr val="000000"/>
                </a:solidFill>
                <a:effectLst/>
                <a:uFillTx/>
                <a:latin typeface="Calibri"/>
                <a:ea typeface="+mn-ea"/>
              </a:rPr>
              <a:t>27</a:t>
            </a:fld>
            <a:endParaRPr lang="de-DE" sz="1400" b="0" u="none" strike="noStrike">
              <a:solidFill>
                <a:srgbClr val="000000"/>
              </a:solidFill>
              <a:effectLst/>
              <a:uFillTx/>
              <a:latin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PlaceHolder 1"/>
          <p:cNvSpPr>
            <a:spLocks noGrp="1" noRot="1" noChangeAspect="1"/>
          </p:cNvSpPr>
          <p:nvPr>
            <p:ph type="sldImg"/>
          </p:nvPr>
        </p:nvSpPr>
        <p:spPr>
          <a:xfrm>
            <a:off x="0" y="812880"/>
            <a:ext cx="0" cy="0"/>
          </a:xfrm>
          <a:prstGeom prst="rect">
            <a:avLst/>
          </a:prstGeom>
          <a:ln w="0">
            <a:noFill/>
          </a:ln>
        </p:spPr>
      </p:sp>
      <p:sp>
        <p:nvSpPr>
          <p:cNvPr id="519"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defTabSz="914400">
              <a:lnSpc>
                <a:spcPct val="100000"/>
              </a:lnSpc>
              <a:buNone/>
              <a:tabLst>
                <a:tab pos="0" algn="l"/>
              </a:tabLst>
            </a:pPr>
            <a:r>
              <a:rPr lang="de-DE" sz="1200" b="0" u="none" strike="noStrike">
                <a:solidFill>
                  <a:srgbClr val="000000"/>
                </a:solidFill>
                <a:effectLst/>
                <a:uFillTx/>
                <a:latin typeface="Calibri"/>
              </a:rPr>
              <a:t>Welche Art des Videofeedbacks / der Videoanalyse schätzen Sie für Ihre Klassenstufen am sinnvollsten ein? </a:t>
            </a:r>
            <a:r>
              <a:rPr lang="de-DE" sz="1200" b="0" u="none" strike="noStrike">
                <a:solidFill>
                  <a:schemeClr val="dk1"/>
                </a:solidFill>
                <a:effectLst/>
                <a:uFillTx/>
                <a:latin typeface="Calibri"/>
              </a:rPr>
              <a:t>Wie haben Sie die Umsetzungen im Vergleich erlebt? Besprechen Sie sich in den nächsten 2min mit Ihren Teammitgliederinnen und Mitgliedern, danach sammeln wir im Plenum.</a:t>
            </a:r>
            <a:endParaRPr lang="de-DE" sz="1200" b="0" u="none" strike="noStrike">
              <a:solidFill>
                <a:srgbClr val="000000"/>
              </a:solidFill>
              <a:effectLst/>
              <a:uFillTx/>
              <a:latin typeface="Calibri"/>
            </a:endParaRPr>
          </a:p>
        </p:txBody>
      </p:sp>
      <p:sp>
        <p:nvSpPr>
          <p:cNvPr id="520" name="PlaceHolder 3"/>
          <p:cNvSpPr>
            <a:spLocks noGrp="1"/>
          </p:cNvSpPr>
          <p:nvPr>
            <p:ph type="sldNum" idx="92"/>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A06B688C-37D8-4345-9E4E-DB1C501C0157}" type="slidenum">
              <a:rPr lang="de-DE" sz="1400" b="0" u="none" strike="noStrike">
                <a:solidFill>
                  <a:srgbClr val="000000"/>
                </a:solidFill>
                <a:effectLst/>
                <a:uFillTx/>
                <a:latin typeface="Calibri"/>
                <a:ea typeface="+mn-ea"/>
              </a:rPr>
              <a:t>28</a:t>
            </a:fld>
            <a:endParaRPr lang="de-DE" sz="1400" b="0" u="none" strike="noStrike">
              <a:solidFill>
                <a:srgbClr val="000000"/>
              </a:solidFill>
              <a:effectLst/>
              <a:uFillTx/>
              <a:latin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PlaceHolder 1"/>
          <p:cNvSpPr>
            <a:spLocks noGrp="1" noRot="1" noChangeAspect="1"/>
          </p:cNvSpPr>
          <p:nvPr>
            <p:ph type="sldImg"/>
          </p:nvPr>
        </p:nvSpPr>
        <p:spPr>
          <a:xfrm>
            <a:off x="0" y="812880"/>
            <a:ext cx="0" cy="0"/>
          </a:xfrm>
          <a:prstGeom prst="rect">
            <a:avLst/>
          </a:prstGeom>
          <a:ln w="0">
            <a:noFill/>
          </a:ln>
        </p:spPr>
      </p:sp>
      <p:sp>
        <p:nvSpPr>
          <p:cNvPr id="522"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defTabSz="914400">
              <a:lnSpc>
                <a:spcPct val="100000"/>
              </a:lnSpc>
              <a:buNone/>
              <a:tabLst>
                <a:tab pos="0" algn="l"/>
              </a:tabLst>
            </a:pPr>
            <a:r>
              <a:rPr lang="de-DE" sz="2000" b="0" u="none" strike="noStrike">
                <a:solidFill>
                  <a:srgbClr val="000000"/>
                </a:solidFill>
                <a:effectLst/>
                <a:uFillTx/>
                <a:latin typeface="Calibri"/>
              </a:rPr>
              <a:t>Im Hinblick auf die didaktische Umsetzung wollen wir nun einmal die Möglichkeiten zur Binnendifferenzierung und individuellen Förderung mithilfe des Videofeedbacks sowie Umsetzungsmöglichkeiten bei fehlendem Einverständnis betrachten. Wir sammeln Ihre Ideen im YoPad und besprechen sie anschließend.</a:t>
            </a:r>
          </a:p>
          <a:p>
            <a:pPr indent="0" defTabSz="914400">
              <a:lnSpc>
                <a:spcPct val="100000"/>
              </a:lnSpc>
              <a:buNone/>
              <a:tabLst>
                <a:tab pos="0" algn="l"/>
              </a:tabLst>
            </a:pPr>
            <a:r>
              <a:rPr lang="de-DE" sz="2000" b="0" u="none" strike="noStrike">
                <a:solidFill>
                  <a:srgbClr val="000000"/>
                </a:solidFill>
                <a:effectLst/>
                <a:uFillTx/>
                <a:latin typeface="Calibri"/>
              </a:rPr>
              <a:t>Antworten/ Impulse zu den Fragen: Binnendifferenzierung: nach Lernniveau mit versch. Analyseaufgaben, mit/ ohne Kriterienliste etc.// nach Lerntempo: eigenständiges Arbeiten in eigenem Tempo, mehrfaches Ansehen der Videos bei Bedarf möglich. </a:t>
            </a:r>
          </a:p>
          <a:p>
            <a:pPr indent="0" defTabSz="914400">
              <a:lnSpc>
                <a:spcPct val="100000"/>
              </a:lnSpc>
              <a:buNone/>
              <a:tabLst>
                <a:tab pos="0" algn="l"/>
              </a:tabLst>
            </a:pPr>
            <a:r>
              <a:rPr lang="de-DE" sz="2000" b="0" u="none" strike="noStrike">
                <a:solidFill>
                  <a:srgbClr val="000000"/>
                </a:solidFill>
                <a:effectLst/>
                <a:uFillTx/>
                <a:latin typeface="Calibri"/>
              </a:rPr>
              <a:t>Indiv. Förderung: Indiv. Stärken &amp; Schwächen sichtbar machen // Individuelles Feedback in Selbst- oder Peeranalyse in geschütztem Rahmen // Förderung Reflexions- und Analysekompetenz, Selbstwirksamkeit durch Verantwortung</a:t>
            </a:r>
          </a:p>
          <a:p>
            <a:pPr indent="0" defTabSz="914400">
              <a:lnSpc>
                <a:spcPct val="100000"/>
              </a:lnSpc>
              <a:buNone/>
              <a:tabLst>
                <a:tab pos="0" algn="l"/>
              </a:tabLst>
            </a:pPr>
            <a:r>
              <a:rPr lang="de-DE" sz="2000" b="0" u="none" strike="noStrike">
                <a:solidFill>
                  <a:srgbClr val="000000"/>
                </a:solidFill>
                <a:effectLst/>
                <a:uFillTx/>
                <a:latin typeface="Calibri"/>
              </a:rPr>
              <a:t>Bei fehlendem Einverständnis bietet die SchulsportApp BaWü eine gute Alternative. Die Lernenden können sich dort die Bewegungen anschauen und dann mithilfe von beobachtenden Partnerinnen und Partnern eine Rückmeldung im Vergleich zum Video in der App erhalten. Kurze Demo.</a:t>
            </a:r>
          </a:p>
          <a:p>
            <a:pPr indent="0" defTabSz="914400">
              <a:lnSpc>
                <a:spcPct val="100000"/>
              </a:lnSpc>
              <a:buNone/>
              <a:tabLst>
                <a:tab pos="0" algn="l"/>
              </a:tabLst>
            </a:pPr>
            <a:r>
              <a:rPr lang="de-DE" sz="2000" b="1" u="none" strike="noStrike">
                <a:solidFill>
                  <a:srgbClr val="000000"/>
                </a:solidFill>
                <a:effectLst/>
                <a:uFillTx/>
                <a:latin typeface="Calibri"/>
              </a:rPr>
              <a:t>Übergang</a:t>
            </a:r>
            <a:r>
              <a:rPr lang="de-DE" sz="2000" b="0" u="none" strike="noStrike">
                <a:solidFill>
                  <a:srgbClr val="000000"/>
                </a:solidFill>
                <a:effectLst/>
                <a:uFillTx/>
                <a:latin typeface="Calibri"/>
              </a:rPr>
              <a:t>: Abschließend wollen wir nun eigene Unterrichtsentwürfe entwickeln, in denen Videofeedback/Videoanalyse zielgerichtet eingesetzt werden…</a:t>
            </a:r>
          </a:p>
        </p:txBody>
      </p:sp>
      <p:sp>
        <p:nvSpPr>
          <p:cNvPr id="523" name="PlaceHolder 3"/>
          <p:cNvSpPr>
            <a:spLocks noGrp="1"/>
          </p:cNvSpPr>
          <p:nvPr>
            <p:ph type="sldNum" idx="93"/>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FAF3D5FB-C580-4735-A5CC-9C5256339777}" type="slidenum">
              <a:rPr lang="de-DE" sz="1400" b="0" u="none" strike="noStrike">
                <a:solidFill>
                  <a:srgbClr val="000000"/>
                </a:solidFill>
                <a:effectLst/>
                <a:uFillTx/>
                <a:latin typeface="Calibri"/>
                <a:ea typeface="+mn-ea"/>
              </a:rPr>
              <a:t>29</a:t>
            </a:fld>
            <a:endParaRPr lang="de-DE" sz="1400" b="0" u="none" strike="noStrike">
              <a:solidFill>
                <a:srgbClr val="000000"/>
              </a:solidFill>
              <a:effectLst/>
              <a:uFillTx/>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PlaceHolder 1"/>
          <p:cNvSpPr>
            <a:spLocks noGrp="1" noRot="1" noChangeAspect="1"/>
          </p:cNvSpPr>
          <p:nvPr>
            <p:ph type="sldImg"/>
          </p:nvPr>
        </p:nvSpPr>
        <p:spPr>
          <a:xfrm>
            <a:off x="573120" y="1336680"/>
            <a:ext cx="6411600" cy="3606480"/>
          </a:xfrm>
          <a:prstGeom prst="rect">
            <a:avLst/>
          </a:prstGeom>
          <a:ln w="0">
            <a:noFill/>
          </a:ln>
        </p:spPr>
      </p:sp>
      <p:sp>
        <p:nvSpPr>
          <p:cNvPr id="444"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Digitale Medien sind vielseitig einsetzbar, daher gibt es gemischte Befunde und man muss Möglichkeiten sowie Limitationen je nach geplantem Einsatz abwägen.</a:t>
            </a:r>
            <a:br>
              <a:rPr sz="1200"/>
            </a:br>
            <a:r>
              <a:rPr lang="de-DE" sz="1200" b="0" u="none" strike="noStrike">
                <a:solidFill>
                  <a:schemeClr val="dk1"/>
                </a:solidFill>
                <a:effectLst/>
                <a:uFillTx/>
                <a:latin typeface="Calibri"/>
                <a:ea typeface="Arial"/>
              </a:rPr>
              <a:t>Sie können aber grundsätzlich die Motivation und das Interesse der Schülerinnen und Schüler steigern.</a:t>
            </a:r>
            <a:br>
              <a:rPr sz="1200"/>
            </a:br>
            <a:r>
              <a:rPr lang="de-DE" sz="1200" b="0" u="none" strike="noStrike">
                <a:solidFill>
                  <a:schemeClr val="dk1"/>
                </a:solidFill>
                <a:effectLst/>
                <a:uFillTx/>
                <a:latin typeface="Calibri"/>
                <a:ea typeface="Arial"/>
              </a:rPr>
              <a:t>Gleichzeitig gilt: Der Erfolg hängt stark von der Lehrkraft ab – Präsentation, Anleitung und Einbettung sind entscheidend.</a:t>
            </a:r>
            <a:br>
              <a:rPr sz="1200"/>
            </a:br>
            <a:r>
              <a:rPr lang="de-DE" sz="1200" b="0" u="none" strike="noStrike">
                <a:solidFill>
                  <a:schemeClr val="dk1"/>
                </a:solidFill>
                <a:effectLst/>
                <a:uFillTx/>
                <a:latin typeface="Calibri"/>
                <a:ea typeface="Arial"/>
              </a:rPr>
              <a:t>Lehrkräfte brauchen daher Schulungen zum Einsatz der jeweiligen Medien!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Und was wissen wir konkret über Videofeedback?</a:t>
            </a:r>
            <a:endParaRPr lang="de-DE" sz="1200" b="0" u="none" strike="noStrike">
              <a:solidFill>
                <a:srgbClr val="000000"/>
              </a:solidFill>
              <a:effectLst/>
              <a:uFillTx/>
              <a:latin typeface="Calibri"/>
            </a:endParaRPr>
          </a:p>
        </p:txBody>
      </p:sp>
      <p:sp>
        <p:nvSpPr>
          <p:cNvPr id="445" name="PlaceHolder 3"/>
          <p:cNvSpPr>
            <a:spLocks noGrp="1"/>
          </p:cNvSpPr>
          <p:nvPr>
            <p:ph type="sldNum" idx="67"/>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FC0FB4FB-3D2C-4C53-9285-9539CDB87D99}" type="slidenum">
              <a:rPr lang="de-DE" sz="1200" b="0" u="none" strike="noStrike">
                <a:solidFill>
                  <a:schemeClr val="dk1"/>
                </a:solidFill>
                <a:effectLst/>
                <a:uFillTx/>
                <a:latin typeface="+mn-lt"/>
                <a:ea typeface="+mn-ea"/>
              </a:rPr>
              <a:t>3</a:t>
            </a:fld>
            <a:endParaRPr lang="de-DE" sz="1200" b="0" u="none" strike="noStrike">
              <a:solidFill>
                <a:srgbClr val="000000"/>
              </a:solidFill>
              <a:effectLst/>
              <a:uFillTx/>
              <a:latin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PlaceHolder 1"/>
          <p:cNvSpPr>
            <a:spLocks noGrp="1" noRot="1" noChangeAspect="1"/>
          </p:cNvSpPr>
          <p:nvPr>
            <p:ph type="sldImg"/>
          </p:nvPr>
        </p:nvSpPr>
        <p:spPr>
          <a:xfrm>
            <a:off x="0" y="812880"/>
            <a:ext cx="0" cy="0"/>
          </a:xfrm>
          <a:prstGeom prst="rect">
            <a:avLst/>
          </a:prstGeom>
          <a:ln w="0">
            <a:noFill/>
          </a:ln>
        </p:spPr>
      </p:sp>
      <p:sp>
        <p:nvSpPr>
          <p:cNvPr id="525"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defTabSz="914400">
              <a:lnSpc>
                <a:spcPct val="100000"/>
              </a:lnSpc>
              <a:buNone/>
              <a:tabLst>
                <a:tab pos="0" algn="l"/>
              </a:tabLst>
            </a:pPr>
            <a:r>
              <a:rPr lang="de-DE" sz="2000" b="0" u="none" strike="noStrike">
                <a:solidFill>
                  <a:srgbClr val="000000"/>
                </a:solidFill>
                <a:effectLst/>
                <a:uFillTx/>
                <a:latin typeface="Calibri"/>
              </a:rPr>
              <a:t>Die Aufgabenstellung ist Folgende: </a:t>
            </a:r>
            <a:r>
              <a:rPr lang="de-DE" sz="2000" b="0" u="none" strike="noStrike">
                <a:solidFill>
                  <a:schemeClr val="dk1"/>
                </a:solidFill>
                <a:effectLst/>
                <a:uFillTx/>
                <a:latin typeface="Calibri"/>
                <a:ea typeface="+mn-ea"/>
              </a:rPr>
              <a:t>Erstellen Sie einen </a:t>
            </a:r>
            <a:r>
              <a:rPr lang="de-DE" sz="2000" b="1" u="none" strike="noStrike">
                <a:solidFill>
                  <a:schemeClr val="dk1"/>
                </a:solidFill>
                <a:effectLst/>
                <a:uFillTx/>
                <a:latin typeface="Calibri"/>
                <a:ea typeface="+mn-ea"/>
              </a:rPr>
              <a:t>Unterrichtsentwurf</a:t>
            </a:r>
            <a:r>
              <a:rPr lang="de-DE" sz="2000" b="0" u="none" strike="noStrike">
                <a:solidFill>
                  <a:schemeClr val="dk1"/>
                </a:solidFill>
                <a:effectLst/>
                <a:uFillTx/>
                <a:latin typeface="Calibri"/>
                <a:ea typeface="+mn-ea"/>
              </a:rPr>
              <a:t>, in dem ein </a:t>
            </a:r>
            <a:r>
              <a:rPr lang="de-DE" sz="2000" b="1" u="none" strike="noStrike">
                <a:solidFill>
                  <a:schemeClr val="dk1"/>
                </a:solidFill>
                <a:effectLst/>
                <a:uFillTx/>
                <a:latin typeface="Calibri"/>
                <a:ea typeface="+mn-ea"/>
              </a:rPr>
              <a:t>Videofeedback</a:t>
            </a:r>
            <a:r>
              <a:rPr lang="de-DE" sz="2000" b="0" u="none" strike="noStrike">
                <a:solidFill>
                  <a:schemeClr val="dk1"/>
                </a:solidFill>
                <a:effectLst/>
                <a:uFillTx/>
                <a:latin typeface="Calibri"/>
                <a:ea typeface="+mn-ea"/>
              </a:rPr>
              <a:t> oder eine </a:t>
            </a:r>
            <a:r>
              <a:rPr lang="de-DE" sz="2000" b="1" u="none" strike="noStrike">
                <a:solidFill>
                  <a:schemeClr val="dk1"/>
                </a:solidFill>
                <a:effectLst/>
                <a:uFillTx/>
                <a:latin typeface="Calibri"/>
                <a:ea typeface="+mn-ea"/>
              </a:rPr>
              <a:t>Videoanalyse</a:t>
            </a:r>
            <a:r>
              <a:rPr lang="de-DE" sz="2000" b="0" u="none" strike="noStrike">
                <a:solidFill>
                  <a:schemeClr val="dk1"/>
                </a:solidFill>
                <a:effectLst/>
                <a:uFillTx/>
                <a:latin typeface="Calibri"/>
                <a:ea typeface="+mn-ea"/>
              </a:rPr>
              <a:t> eingebunden wird. Achten Sie auf die zielgerichtete Einbindung und die Möglichkeiten zur </a:t>
            </a:r>
            <a:r>
              <a:rPr lang="de-DE" sz="2000" b="1" u="none" strike="noStrike">
                <a:solidFill>
                  <a:schemeClr val="dk1"/>
                </a:solidFill>
                <a:effectLst/>
                <a:uFillTx/>
                <a:latin typeface="Calibri"/>
                <a:ea typeface="+mn-ea"/>
              </a:rPr>
              <a:t>individuellen Förderung</a:t>
            </a:r>
            <a:endParaRPr lang="de-DE" sz="2000" b="0" u="none" strike="noStrike">
              <a:solidFill>
                <a:srgbClr val="000000"/>
              </a:solidFill>
              <a:effectLst/>
              <a:uFillTx/>
              <a:latin typeface="Calibri"/>
            </a:endParaRPr>
          </a:p>
          <a:p>
            <a:pPr indent="0" defTabSz="914400">
              <a:lnSpc>
                <a:spcPct val="100000"/>
              </a:lnSpc>
              <a:buNone/>
              <a:tabLst>
                <a:tab pos="0" algn="l"/>
              </a:tabLst>
            </a:pPr>
            <a:r>
              <a:rPr lang="de-DE" sz="2000" b="0" u="none" strike="noStrike">
                <a:solidFill>
                  <a:srgbClr val="000000"/>
                </a:solidFill>
                <a:effectLst/>
                <a:uFillTx/>
                <a:latin typeface="Calibri"/>
                <a:ea typeface="+mn-ea"/>
              </a:rPr>
              <a:t>Legen Sie den Fokus auf den mit der Videoanalyse, die anderen Inhalte können Sie nur grob skizzieren. Im Anschluss präsentieren Sie Ihre Entwürfe knapp. Eine Vorlage für den Entwurf finden Sie …</a:t>
            </a:r>
            <a:endParaRPr lang="de-DE" sz="2000" b="0" u="none" strike="noStrike">
              <a:solidFill>
                <a:srgbClr val="000000"/>
              </a:solidFill>
              <a:effectLst/>
              <a:uFillTx/>
              <a:latin typeface="Calibri"/>
            </a:endParaRPr>
          </a:p>
        </p:txBody>
      </p:sp>
      <p:sp>
        <p:nvSpPr>
          <p:cNvPr id="526" name="PlaceHolder 3"/>
          <p:cNvSpPr>
            <a:spLocks noGrp="1"/>
          </p:cNvSpPr>
          <p:nvPr>
            <p:ph type="sldNum" idx="94"/>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B97E899C-2641-4DD0-AF08-1A866CBAEBB9}" type="slidenum">
              <a:rPr lang="de-DE" sz="1400" b="0" u="none" strike="noStrike">
                <a:solidFill>
                  <a:srgbClr val="000000"/>
                </a:solidFill>
                <a:effectLst/>
                <a:uFillTx/>
                <a:latin typeface="Calibri"/>
                <a:ea typeface="+mn-ea"/>
              </a:rPr>
              <a:t>30</a:t>
            </a:fld>
            <a:endParaRPr lang="de-DE" sz="1400" b="0" u="none" strike="noStrike">
              <a:solidFill>
                <a:srgbClr val="000000"/>
              </a:solidFill>
              <a:effectLst/>
              <a:uFillTx/>
              <a:latin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PlaceHolder 1"/>
          <p:cNvSpPr>
            <a:spLocks noGrp="1" noRot="1" noChangeAspect="1"/>
          </p:cNvSpPr>
          <p:nvPr>
            <p:ph type="sldImg"/>
          </p:nvPr>
        </p:nvSpPr>
        <p:spPr>
          <a:xfrm>
            <a:off x="0" y="812880"/>
            <a:ext cx="0" cy="0"/>
          </a:xfrm>
          <a:prstGeom prst="rect">
            <a:avLst/>
          </a:prstGeom>
          <a:ln w="0">
            <a:noFill/>
          </a:ln>
        </p:spPr>
      </p:sp>
      <p:sp>
        <p:nvSpPr>
          <p:cNvPr id="528" name="PlaceHolder 2"/>
          <p:cNvSpPr>
            <a:spLocks noGrp="1"/>
          </p:cNvSpPr>
          <p:nvPr>
            <p:ph type="body"/>
          </p:nvPr>
        </p:nvSpPr>
        <p:spPr>
          <a:xfrm>
            <a:off x="756000" y="5078520"/>
            <a:ext cx="6045480" cy="4808880"/>
          </a:xfrm>
          <a:prstGeom prst="rect">
            <a:avLst/>
          </a:prstGeom>
          <a:noFill/>
          <a:ln w="0">
            <a:noFill/>
          </a:ln>
        </p:spPr>
        <p:txBody>
          <a:bodyPr lIns="0" tIns="0" rIns="0" bIns="0" anchor="t">
            <a:noAutofit/>
          </a:bodyPr>
          <a:lstStyle/>
          <a:p>
            <a:pPr indent="0">
              <a:lnSpc>
                <a:spcPct val="100000"/>
              </a:lnSpc>
              <a:buNone/>
              <a:tabLst>
                <a:tab pos="0" algn="l"/>
              </a:tabLst>
            </a:pPr>
            <a:r>
              <a:rPr lang="de-DE" sz="1200" b="0" u="none" strike="noStrike">
                <a:solidFill>
                  <a:schemeClr val="dk1"/>
                </a:solidFill>
                <a:effectLst/>
                <a:uFillTx/>
                <a:latin typeface="+mn-lt"/>
                <a:ea typeface="+mn-ea"/>
              </a:rPr>
              <a:t>Zum Abschluss reflektieren wir die heutigen Inhalte: </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0" u="none" strike="noStrike">
                <a:solidFill>
                  <a:schemeClr val="dk1"/>
                </a:solidFill>
                <a:effectLst/>
                <a:uFillTx/>
                <a:latin typeface="+mn-lt"/>
                <a:ea typeface="+mn-ea"/>
              </a:rPr>
              <a:t>Welche Sportarten eignen sich besonders gut für den Einsatz von Videoanalyse?</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0" u="none" strike="noStrike">
                <a:solidFill>
                  <a:schemeClr val="dk1"/>
                </a:solidFill>
                <a:effectLst/>
                <a:uFillTx/>
                <a:latin typeface="+mn-lt"/>
                <a:ea typeface="+mn-ea"/>
              </a:rPr>
              <a:t>Wo stößt der Einsatz an Grenzen? Hat sich Ihr Blick auf die Chancen und Grenzen, die wir zu Beginn besprochen haben, verändert?</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0" u="none" strike="noStrike">
                <a:solidFill>
                  <a:schemeClr val="dk1"/>
                </a:solidFill>
                <a:effectLst/>
                <a:uFillTx/>
                <a:latin typeface="+mn-lt"/>
                <a:ea typeface="+mn-ea"/>
              </a:rPr>
              <a:t>Gibt es noch offene Fragen? </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0" u="none" strike="noStrike">
                <a:solidFill>
                  <a:schemeClr val="dk1"/>
                </a:solidFill>
                <a:effectLst/>
                <a:uFillTx/>
                <a:latin typeface="+mn-lt"/>
                <a:ea typeface="+mn-ea"/>
              </a:rPr>
              <a:t>Feedback </a:t>
            </a:r>
            <a:endParaRPr lang="de-DE" sz="1200" b="0" u="none" strike="noStrike">
              <a:solidFill>
                <a:srgbClr val="000000"/>
              </a:solidFill>
              <a:effectLst/>
              <a:uFillTx/>
              <a:latin typeface="Calibri"/>
            </a:endParaRPr>
          </a:p>
        </p:txBody>
      </p:sp>
      <p:sp>
        <p:nvSpPr>
          <p:cNvPr id="529" name="PlaceHolder 3"/>
          <p:cNvSpPr>
            <a:spLocks noGrp="1"/>
          </p:cNvSpPr>
          <p:nvPr>
            <p:ph type="sldNum" idx="95"/>
          </p:nvPr>
        </p:nvSpPr>
        <p:spPr>
          <a:xfrm>
            <a:off x="4278960" y="10157400"/>
            <a:ext cx="3278520" cy="532080"/>
          </a:xfrm>
          <a:prstGeom prst="rect">
            <a:avLst/>
          </a:prstGeom>
          <a:noFill/>
          <a:ln w="0">
            <a:noFill/>
          </a:ln>
        </p:spPr>
        <p:txBody>
          <a:bodyPr lIns="0" tIns="0" rIns="0" bIns="0" anchor="b">
            <a:noAutofit/>
          </a:bodyPr>
          <a:lstStyle>
            <a:lvl1pPr indent="0" algn="r" defTabSz="914400">
              <a:lnSpc>
                <a:spcPct val="100000"/>
              </a:lnSpc>
              <a:buNone/>
              <a:tabLst>
                <a:tab pos="0" algn="l"/>
              </a:tabLst>
              <a:defRPr lang="de-DE" sz="1400" b="0" u="none" strike="noStrike">
                <a:solidFill>
                  <a:srgbClr val="000000"/>
                </a:solidFill>
                <a:effectLst/>
                <a:uFillTx/>
                <a:latin typeface="Calibri"/>
                <a:ea typeface="+mn-ea"/>
              </a:defRPr>
            </a:lvl1pPr>
          </a:lstStyle>
          <a:p>
            <a:pPr indent="0" algn="r" defTabSz="914400">
              <a:lnSpc>
                <a:spcPct val="100000"/>
              </a:lnSpc>
              <a:buNone/>
              <a:tabLst>
                <a:tab pos="0" algn="l"/>
              </a:tabLst>
            </a:pPr>
            <a:fld id="{4BDA7ACD-C892-4367-9EDD-243880D682B2}" type="slidenum">
              <a:rPr lang="de-DE" sz="1400" b="0" u="none" strike="noStrike">
                <a:solidFill>
                  <a:srgbClr val="000000"/>
                </a:solidFill>
                <a:effectLst/>
                <a:uFillTx/>
                <a:latin typeface="Calibri"/>
                <a:ea typeface="+mn-ea"/>
              </a:rPr>
              <a:t>31</a:t>
            </a:fld>
            <a:endParaRPr lang="de-DE" sz="1400" b="0" u="none" strike="noStrike">
              <a:solidFill>
                <a:srgbClr val="000000"/>
              </a:solidFill>
              <a:effectLst/>
              <a:uFillTx/>
              <a:latin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PlaceHolder 1"/>
          <p:cNvSpPr>
            <a:spLocks noGrp="1" noRot="1" noChangeAspect="1"/>
          </p:cNvSpPr>
          <p:nvPr>
            <p:ph type="sldImg"/>
          </p:nvPr>
        </p:nvSpPr>
        <p:spPr>
          <a:xfrm>
            <a:off x="573120" y="1336680"/>
            <a:ext cx="6411240" cy="3606120"/>
          </a:xfrm>
          <a:prstGeom prst="rect">
            <a:avLst/>
          </a:prstGeom>
          <a:ln w="0">
            <a:noFill/>
          </a:ln>
        </p:spPr>
      </p:sp>
      <p:sp>
        <p:nvSpPr>
          <p:cNvPr id="531"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Nochmal zur Übersicht: </a:t>
            </a:r>
            <a:r>
              <a:rPr lang="de-DE" sz="1200" b="0" u="none" strike="noStrike">
                <a:solidFill>
                  <a:schemeClr val="dk1"/>
                </a:solidFill>
                <a:effectLst/>
                <a:uFillTx/>
                <a:latin typeface="Calibri"/>
                <a:ea typeface="Arial"/>
              </a:rPr>
              <a:t>Sie erhalten heute ein umfangreiches Paket für die Praxis:</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Diese Präsentation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Übersichten zu Analyseformen &amp; Apps</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Technikhilfen und Perspektiveninfos</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Klassenregeln &amp; Einwilligungsvorlage</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Beobachtungsbogen, Lerntheke &amp; Hallenplan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Damit steht der Umsetzung an Ihrer Schule nichts mehr im Weg!</a:t>
            </a:r>
            <a:endParaRPr lang="de-DE" sz="1200" b="0" u="none" strike="noStrike">
              <a:solidFill>
                <a:srgbClr val="000000"/>
              </a:solidFill>
              <a:effectLst/>
              <a:uFillTx/>
              <a:latin typeface="Calibri"/>
            </a:endParaRPr>
          </a:p>
          <a:p>
            <a:pPr indent="0">
              <a:lnSpc>
                <a:spcPct val="100000"/>
              </a:lnSpc>
              <a:buNone/>
              <a:tabLst>
                <a:tab pos="0" algn="l"/>
              </a:tabLst>
            </a:pPr>
            <a:endParaRPr lang="de-DE" sz="1200" b="0" u="none" strike="noStrike">
              <a:solidFill>
                <a:srgbClr val="000000"/>
              </a:solidFill>
              <a:effectLst/>
              <a:uFillTx/>
              <a:latin typeface="Calibri"/>
            </a:endParaRPr>
          </a:p>
        </p:txBody>
      </p:sp>
      <p:sp>
        <p:nvSpPr>
          <p:cNvPr id="532" name="PlaceHolder 3"/>
          <p:cNvSpPr>
            <a:spLocks noGrp="1"/>
          </p:cNvSpPr>
          <p:nvPr>
            <p:ph type="sldNum" idx="96"/>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5D171498-827C-44F6-92E9-DBEFD912BC69}" type="slidenum">
              <a:rPr lang="de-DE" sz="1200" b="0" u="none" strike="noStrike">
                <a:solidFill>
                  <a:schemeClr val="dk1"/>
                </a:solidFill>
                <a:effectLst/>
                <a:uFillTx/>
                <a:latin typeface="+mn-lt"/>
                <a:ea typeface="+mn-ea"/>
              </a:rPr>
              <a:t>32</a:t>
            </a:fld>
            <a:endParaRPr lang="de-DE" sz="1200" b="0" u="none" strike="noStrike">
              <a:solidFill>
                <a:srgbClr val="000000"/>
              </a:solidFill>
              <a:effectLst/>
              <a:uFillTx/>
              <a:latin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PlaceHolder 1"/>
          <p:cNvSpPr>
            <a:spLocks noGrp="1" noRot="1" noChangeAspect="1"/>
          </p:cNvSpPr>
          <p:nvPr>
            <p:ph type="sldImg"/>
          </p:nvPr>
        </p:nvSpPr>
        <p:spPr>
          <a:xfrm>
            <a:off x="573120" y="1336680"/>
            <a:ext cx="6411240" cy="3606120"/>
          </a:xfrm>
          <a:prstGeom prst="rect">
            <a:avLst/>
          </a:prstGeom>
          <a:ln w="0">
            <a:noFill/>
          </a:ln>
        </p:spPr>
      </p:sp>
      <p:sp>
        <p:nvSpPr>
          <p:cNvPr id="534"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535" name="PlaceHolder 3"/>
          <p:cNvSpPr>
            <a:spLocks noGrp="1"/>
          </p:cNvSpPr>
          <p:nvPr>
            <p:ph type="sldNum" idx="97"/>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0BDEB13D-AF02-4886-B0E7-D23375CB39E8}" type="slidenum">
              <a:rPr lang="de-DE" sz="1200" b="0" u="none" strike="noStrike">
                <a:solidFill>
                  <a:schemeClr val="dk1"/>
                </a:solidFill>
                <a:effectLst/>
                <a:uFillTx/>
                <a:latin typeface="+mn-lt"/>
                <a:ea typeface="+mn-ea"/>
              </a:rPr>
              <a:t>33</a:t>
            </a:fld>
            <a:endParaRPr lang="de-DE" sz="1200" b="0" u="none" strike="noStrike">
              <a:solidFill>
                <a:srgbClr val="000000"/>
              </a:solidFill>
              <a:effectLst/>
              <a:uFillTx/>
              <a:latin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PlaceHolder 1"/>
          <p:cNvSpPr>
            <a:spLocks noGrp="1" noRot="1" noChangeAspect="1"/>
          </p:cNvSpPr>
          <p:nvPr>
            <p:ph type="sldImg"/>
          </p:nvPr>
        </p:nvSpPr>
        <p:spPr>
          <a:xfrm>
            <a:off x="573120" y="1336680"/>
            <a:ext cx="6412680" cy="3607560"/>
          </a:xfrm>
          <a:prstGeom prst="rect">
            <a:avLst/>
          </a:prstGeom>
          <a:ln w="0">
            <a:noFill/>
          </a:ln>
        </p:spPr>
      </p:sp>
      <p:sp>
        <p:nvSpPr>
          <p:cNvPr id="537" name="PlaceHolder 2"/>
          <p:cNvSpPr>
            <a:spLocks noGrp="1"/>
          </p:cNvSpPr>
          <p:nvPr>
            <p:ph type="body"/>
          </p:nvPr>
        </p:nvSpPr>
        <p:spPr>
          <a:xfrm>
            <a:off x="755640" y="5145120"/>
            <a:ext cx="6046920" cy="420876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538" name="PlaceHolder 3"/>
          <p:cNvSpPr>
            <a:spLocks noGrp="1"/>
          </p:cNvSpPr>
          <p:nvPr>
            <p:ph type="sldNum" idx="98"/>
          </p:nvPr>
        </p:nvSpPr>
        <p:spPr>
          <a:xfrm>
            <a:off x="4281480" y="10155240"/>
            <a:ext cx="3275280" cy="53496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AA5672FF-C1DB-4603-B23E-9270650D6F5F}" type="slidenum">
              <a:rPr lang="de-DE" sz="1200" b="0" u="none" strike="noStrike">
                <a:solidFill>
                  <a:schemeClr val="dk1"/>
                </a:solidFill>
                <a:effectLst/>
                <a:uFillTx/>
                <a:latin typeface="+mn-lt"/>
                <a:ea typeface="+mn-ea"/>
              </a:rPr>
              <a:t>34</a:t>
            </a:fld>
            <a:endParaRPr lang="de-DE" sz="1200" b="0" u="none" strike="noStrike">
              <a:solidFill>
                <a:srgbClr val="000000"/>
              </a:solidFill>
              <a:effectLst/>
              <a:uFillTx/>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PlaceHolder 1"/>
          <p:cNvSpPr>
            <a:spLocks noGrp="1" noRot="1" noChangeAspect="1"/>
          </p:cNvSpPr>
          <p:nvPr>
            <p:ph type="sldImg"/>
          </p:nvPr>
        </p:nvSpPr>
        <p:spPr>
          <a:xfrm>
            <a:off x="573120" y="1336680"/>
            <a:ext cx="6411600" cy="3606480"/>
          </a:xfrm>
          <a:prstGeom prst="rect">
            <a:avLst/>
          </a:prstGeom>
          <a:ln w="0">
            <a:noFill/>
          </a:ln>
        </p:spPr>
      </p:sp>
      <p:sp>
        <p:nvSpPr>
          <p:cNvPr id="447"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Videofeedback hat nachweislich positive Effekte auf motorisches Lernen.</a:t>
            </a:r>
            <a:br>
              <a:rPr sz="1200"/>
            </a:br>
            <a:r>
              <a:rPr lang="de-DE" sz="1200" b="0" u="none" strike="noStrike">
                <a:solidFill>
                  <a:schemeClr val="dk1"/>
                </a:solidFill>
                <a:effectLst/>
                <a:uFillTx/>
                <a:latin typeface="Calibri"/>
                <a:ea typeface="Arial"/>
              </a:rPr>
              <a:t>Am wirksamsten ist die Kombination aus Videofeedback und mündlichem Feedback durch die Lehrkraft.</a:t>
            </a:r>
            <a:br>
              <a:rPr sz="1200"/>
            </a:br>
            <a:r>
              <a:rPr lang="de-DE" sz="1200" b="0" u="none" strike="noStrike">
                <a:solidFill>
                  <a:schemeClr val="dk1"/>
                </a:solidFill>
                <a:effectLst/>
                <a:uFillTx/>
                <a:latin typeface="Calibri"/>
                <a:ea typeface="Arial"/>
              </a:rPr>
              <a:t>Die Lehrkraft-Video-Interaktion erhöht außerdem die Motivation und eröffnet neue Rollen: etwa bei der Kameraführung oder als beobachtende Person, auch für passive Schülerinnen und Schüler. Abschließend kann ergänzt werden, dass der Einsatz die </a:t>
            </a:r>
            <a:r>
              <a:rPr lang="de-DE" sz="1200" b="0" u="none" strike="noStrike">
                <a:solidFill>
                  <a:srgbClr val="000000"/>
                </a:solidFill>
                <a:effectLst/>
                <a:uFillTx/>
                <a:latin typeface="Calibri"/>
                <a:ea typeface="Arial"/>
              </a:rPr>
              <a:t>Beurteilungs- und Bewertungskompetenz der Schülerinnen und Schüler in Reflexionsphasen stärkt. </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 </a:t>
            </a:r>
            <a:r>
              <a:rPr lang="de-DE" sz="1200" b="0" u="none" strike="noStrike">
                <a:solidFill>
                  <a:schemeClr val="dk1"/>
                </a:solidFill>
                <a:effectLst/>
                <a:uFillTx/>
                <a:latin typeface="Calibri"/>
                <a:ea typeface="Arial"/>
              </a:rPr>
              <a:t>Zusammenfassend schauen wir uns auf der nächsten Folie die Chancen, aber auch die Grenzen der Nutzung von Videoanalysen an. </a:t>
            </a:r>
            <a:endParaRPr lang="de-DE" sz="1200" b="0" u="none" strike="noStrike">
              <a:solidFill>
                <a:srgbClr val="000000"/>
              </a:solidFill>
              <a:effectLst/>
              <a:uFillTx/>
              <a:latin typeface="Calibri"/>
            </a:endParaRPr>
          </a:p>
        </p:txBody>
      </p:sp>
      <p:sp>
        <p:nvSpPr>
          <p:cNvPr id="448" name="PlaceHolder 3"/>
          <p:cNvSpPr>
            <a:spLocks noGrp="1"/>
          </p:cNvSpPr>
          <p:nvPr>
            <p:ph type="sldNum" idx="68"/>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BA15865D-E01C-4908-9DA5-E92DC71AD9CF}" type="slidenum">
              <a:rPr lang="de-DE" sz="1200" b="0" u="none" strike="noStrike">
                <a:solidFill>
                  <a:schemeClr val="dk1"/>
                </a:solidFill>
                <a:effectLst/>
                <a:uFillTx/>
                <a:latin typeface="+mn-lt"/>
                <a:ea typeface="+mn-ea"/>
              </a:rPr>
              <a:t>4</a:t>
            </a:fld>
            <a:endParaRPr lang="de-DE" sz="1200" b="0" u="none" strike="noStrike">
              <a:solidFill>
                <a:srgbClr val="000000"/>
              </a:solidFill>
              <a:effectLst/>
              <a:uFillTx/>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PlaceHolder 1"/>
          <p:cNvSpPr>
            <a:spLocks noGrp="1" noRot="1" noChangeAspect="1"/>
          </p:cNvSpPr>
          <p:nvPr>
            <p:ph type="sldImg"/>
          </p:nvPr>
        </p:nvSpPr>
        <p:spPr>
          <a:xfrm>
            <a:off x="573088" y="1336675"/>
            <a:ext cx="6413500" cy="3608388"/>
          </a:xfrm>
          <a:prstGeom prst="rect">
            <a:avLst/>
          </a:prstGeom>
          <a:ln w="0">
            <a:noFill/>
          </a:ln>
        </p:spPr>
      </p:sp>
      <p:sp>
        <p:nvSpPr>
          <p:cNvPr id="450"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mn-lt"/>
                <a:ea typeface="+mn-ea"/>
              </a:rPr>
              <a:t>Die dargestellten Aspekte dürften Ihnen vermutlich aus dem Basismodul bekannt vorkommen, schauen Sie sich die Chancen und Grenzen gerne nochmal an. </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mn-lt"/>
                <a:ea typeface="+mn-ea"/>
              </a:rPr>
              <a:t>Es zeigt, dass der Einsatz von Videoanalysen nicht per se hilfreich ist und auch an seine Grenzen stößt. Vor allem die Materialvoraussetzungen sind an vielen Schulen noch eher schlecht. Mit den heutigen Aufbauten zeige ich Ihnen verschiedene Umsetzungsmöglichkeiten, je nachdem, ob es nur ein Tablet oder viele gibt und ob Stative vorhanden sind oder nicht.</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mn-lt"/>
                <a:ea typeface="+mn-ea"/>
              </a:rPr>
              <a:t>Übergang</a:t>
            </a:r>
            <a:r>
              <a:rPr lang="de-DE" sz="1200" b="0" u="none" strike="noStrike">
                <a:solidFill>
                  <a:schemeClr val="dk1"/>
                </a:solidFill>
                <a:effectLst/>
                <a:uFillTx/>
                <a:latin typeface="+mn-lt"/>
                <a:ea typeface="+mn-ea"/>
              </a:rPr>
              <a:t>: Gerne möchten wir Ihre Erfahrungen sammeln…</a:t>
            </a:r>
            <a:endParaRPr lang="de-DE" sz="1200" b="0" u="none" strike="noStrike">
              <a:solidFill>
                <a:srgbClr val="000000"/>
              </a:solidFill>
              <a:effectLst/>
              <a:uFillTx/>
              <a:latin typeface="Calibri"/>
            </a:endParaRPr>
          </a:p>
        </p:txBody>
      </p:sp>
      <p:sp>
        <p:nvSpPr>
          <p:cNvPr id="451" name="PlaceHolder 3"/>
          <p:cNvSpPr>
            <a:spLocks noGrp="1"/>
          </p:cNvSpPr>
          <p:nvPr>
            <p:ph type="sldNum" idx="69"/>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F52BBBD8-6797-4ACE-8078-3705D53CEABD}" type="slidenum">
              <a:rPr lang="de-DE" sz="1200" b="0" u="none" strike="noStrike">
                <a:solidFill>
                  <a:schemeClr val="dk1"/>
                </a:solidFill>
                <a:effectLst/>
                <a:uFillTx/>
                <a:latin typeface="+mn-lt"/>
                <a:ea typeface="+mn-ea"/>
              </a:rPr>
              <a:t>5</a:t>
            </a:fld>
            <a:endParaRPr lang="de-DE" sz="1200" b="0" u="none" strike="noStrike">
              <a:solidFill>
                <a:srgbClr val="000000"/>
              </a:solidFill>
              <a:effectLst/>
              <a:uFillTx/>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PlaceHolder 1"/>
          <p:cNvSpPr>
            <a:spLocks noGrp="1" noRot="1" noChangeAspect="1"/>
          </p:cNvSpPr>
          <p:nvPr>
            <p:ph type="sldImg"/>
          </p:nvPr>
        </p:nvSpPr>
        <p:spPr>
          <a:xfrm>
            <a:off x="573120" y="1336680"/>
            <a:ext cx="6413040" cy="3606480"/>
          </a:xfrm>
          <a:prstGeom prst="rect">
            <a:avLst/>
          </a:prstGeom>
          <a:ln w="0">
            <a:noFill/>
          </a:ln>
        </p:spPr>
      </p:sp>
      <p:sp>
        <p:nvSpPr>
          <p:cNvPr id="453"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mn-lt"/>
                <a:ea typeface="+mn-ea"/>
              </a:rPr>
              <a:t>Murmelphase, Sammlung im Plenum: </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mn-lt"/>
                <a:ea typeface="+mn-ea"/>
              </a:rPr>
              <a:t>Wie gewichten Sie die Chancen und Grenzen für Ihren Unterricht? Fallen Ihnen ggf. weitere Aspekte ein? Welche Aspekte haben Sie bisher ggf. davon abgehalten, Videoanalysen zu nutzen? Besprechen Sie sich mit Ihren Nachbarinnen und Nachbarn, wir sammeln die Eindrücke im Anschluss. </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mn-lt"/>
                <a:ea typeface="+mn-ea"/>
              </a:rPr>
              <a:t>Moderation der Sammlung.</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mn-lt"/>
                <a:ea typeface="+mn-ea"/>
              </a:rPr>
              <a:t>Übergang</a:t>
            </a:r>
            <a:r>
              <a:rPr lang="de-DE" sz="1200" b="0" u="none" strike="noStrike">
                <a:solidFill>
                  <a:schemeClr val="dk1"/>
                </a:solidFill>
                <a:effectLst/>
                <a:uFillTx/>
                <a:latin typeface="+mn-lt"/>
                <a:ea typeface="+mn-ea"/>
              </a:rPr>
              <a:t>: Nachfolgend schauen wir uns nun die wichtigsten Aspekte des Datenschutzes an.</a:t>
            </a:r>
            <a:endParaRPr lang="de-DE" sz="1200" b="0" u="none" strike="noStrike">
              <a:solidFill>
                <a:srgbClr val="000000"/>
              </a:solidFill>
              <a:effectLst/>
              <a:uFillTx/>
              <a:latin typeface="Calibri"/>
            </a:endParaRPr>
          </a:p>
        </p:txBody>
      </p:sp>
      <p:sp>
        <p:nvSpPr>
          <p:cNvPr id="454" name="PlaceHolder 3"/>
          <p:cNvSpPr>
            <a:spLocks noGrp="1"/>
          </p:cNvSpPr>
          <p:nvPr>
            <p:ph type="sldNum" idx="70"/>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129936EF-C089-44F9-A7C6-85A7AA278187}" type="slidenum">
              <a:rPr lang="de-DE" sz="1200" b="0" u="none" strike="noStrike">
                <a:solidFill>
                  <a:schemeClr val="dk1"/>
                </a:solidFill>
                <a:effectLst/>
                <a:uFillTx/>
                <a:latin typeface="+mn-lt"/>
                <a:ea typeface="+mn-ea"/>
              </a:rPr>
              <a:t>6</a:t>
            </a:fld>
            <a:endParaRPr lang="de-DE" sz="1200" b="0" u="none" strike="noStrike">
              <a:solidFill>
                <a:srgbClr val="000000"/>
              </a:solidFill>
              <a:effectLst/>
              <a:uFillTx/>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PlaceHolder 1"/>
          <p:cNvSpPr>
            <a:spLocks noGrp="1" noRot="1" noChangeAspect="1"/>
          </p:cNvSpPr>
          <p:nvPr>
            <p:ph type="sldImg"/>
          </p:nvPr>
        </p:nvSpPr>
        <p:spPr>
          <a:xfrm>
            <a:off x="573120" y="1336680"/>
            <a:ext cx="6411600" cy="3606480"/>
          </a:xfrm>
          <a:prstGeom prst="rect">
            <a:avLst/>
          </a:prstGeom>
          <a:ln w="0">
            <a:noFill/>
          </a:ln>
        </p:spPr>
      </p:sp>
      <p:sp>
        <p:nvSpPr>
          <p:cNvPr id="456" name="PlaceHolder 2"/>
          <p:cNvSpPr>
            <a:spLocks noGrp="1"/>
          </p:cNvSpPr>
          <p:nvPr>
            <p:ph type="body"/>
          </p:nvPr>
        </p:nvSpPr>
        <p:spPr>
          <a:xfrm>
            <a:off x="685800" y="5029920"/>
            <a:ext cx="6045480" cy="4207320"/>
          </a:xfrm>
          <a:prstGeom prst="rect">
            <a:avLst/>
          </a:prstGeom>
          <a:noFill/>
          <a:ln w="0">
            <a:noFill/>
          </a:ln>
        </p:spPr>
        <p:txBody>
          <a:bodyPr lIns="91440" tIns="45720" rIns="91440" bIns="45720" anchor="t">
            <a:noAutofit/>
          </a:bodyPr>
          <a:lstStyle/>
          <a:p>
            <a:pPr indent="0" defTabSz="914400">
              <a:lnSpc>
                <a:spcPct val="100000"/>
              </a:lnSpc>
              <a:buNone/>
              <a:tabLst>
                <a:tab pos="0" algn="l"/>
              </a:tabLst>
            </a:pPr>
            <a:r>
              <a:rPr lang="de-DE" sz="1200" b="0" u="none" strike="noStrike">
                <a:solidFill>
                  <a:srgbClr val="000000"/>
                </a:solidFill>
                <a:effectLst/>
                <a:uFillTx/>
                <a:latin typeface="Calibri"/>
              </a:rPr>
              <a:t>Der Datenschutz ist ein wichtiger Faktor im Bezug auf die Vorbereitung einer Videoanalyse im Sportunterricht. Ab 14 Jahren (Bundesländer unterschiedlich, Übersicht im Modul Videografie) können die Schülerinnen und Schüler selber unterschreiben, vorher müssen dies die Eltern bewilligen. Eine beispielhafte Einwilligungserklärung können Sie hier auf der Folie sehen und aus den Materialien entnehmen, der Zweck der Nutzung und die Dauer der Speicherung sollten immer angegeben werden. Genauere Informationen zum Datenschutz finden Sie im Modul Videografie! Auch für unsere Fortbildung heute wird eine Einverständniserklärung benötigt, die Sie später ausfüllen werden. </a:t>
            </a:r>
          </a:p>
          <a:p>
            <a:pPr indent="0" defTabSz="914400">
              <a:lnSpc>
                <a:spcPct val="100000"/>
              </a:lnSpc>
              <a:buNone/>
              <a:tabLst>
                <a:tab pos="0" algn="l"/>
              </a:tabLst>
            </a:pPr>
            <a:r>
              <a:rPr lang="de-DE" sz="1200" b="0" u="none" strike="noStrike">
                <a:solidFill>
                  <a:srgbClr val="000000"/>
                </a:solidFill>
                <a:effectLst/>
                <a:uFillTx/>
                <a:latin typeface="Calibri"/>
              </a:rPr>
              <a:t>Wichtig ist, dass Videoaufnahmen nicht für die Leistungsbewertung genutzt werden dürfen. Zudem darf für die Schülerinnen und Schüler ohne Einwilligung kein Nachteil entstehen. Wie könnte man das umsetzen? Das schauen wir uns später noch an! Vor der Nutzung von Videoaufnahmen sollten bestenfalls die aktuellen Vorgaben des Landes und der Schule geprüft werden, da diese sich stetig verändern können.</a:t>
            </a:r>
          </a:p>
          <a:p>
            <a:pPr indent="0" defTabSz="914400">
              <a:lnSpc>
                <a:spcPct val="100000"/>
              </a:lnSpc>
              <a:buNone/>
              <a:tabLst>
                <a:tab pos="0" algn="l"/>
              </a:tabLst>
            </a:pPr>
            <a:r>
              <a:rPr lang="de-DE" sz="1200" b="1" u="none" strike="noStrike">
                <a:solidFill>
                  <a:srgbClr val="000000"/>
                </a:solidFill>
                <a:effectLst/>
                <a:uFillTx/>
                <a:latin typeface="Calibri"/>
              </a:rPr>
              <a:t>Übergang</a:t>
            </a:r>
            <a:r>
              <a:rPr lang="de-DE" sz="1200" b="0" u="none" strike="noStrike">
                <a:solidFill>
                  <a:srgbClr val="000000"/>
                </a:solidFill>
                <a:effectLst/>
                <a:uFillTx/>
                <a:latin typeface="Calibri"/>
              </a:rPr>
              <a:t>: Zusätzlich zum Datenschutz sollte man mit den Lernenden natürlich auch Regeln für den Umgang mit den digitalen Geräten und den Videoaufnahmen festlegen. Eine Umsetzungsidee sehen Sie im Folgenden.</a:t>
            </a:r>
          </a:p>
        </p:txBody>
      </p:sp>
      <p:sp>
        <p:nvSpPr>
          <p:cNvPr id="457" name="PlaceHolder 3"/>
          <p:cNvSpPr>
            <a:spLocks noGrp="1"/>
          </p:cNvSpPr>
          <p:nvPr>
            <p:ph type="sldNum" idx="71"/>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6B2708DA-B6B9-43D5-8952-47E21E2891A6}" type="slidenum">
              <a:rPr lang="de-DE" sz="1200" b="0" u="none" strike="noStrike">
                <a:solidFill>
                  <a:schemeClr val="dk1"/>
                </a:solidFill>
                <a:effectLst/>
                <a:uFillTx/>
                <a:latin typeface="+mn-lt"/>
                <a:ea typeface="+mn-ea"/>
              </a:rPr>
              <a:t>7</a:t>
            </a:fld>
            <a:endParaRPr lang="de-DE" sz="1200" b="0" u="none" strike="noStrike">
              <a:solidFill>
                <a:srgbClr val="000000"/>
              </a:solidFill>
              <a:effectLst/>
              <a:uFillTx/>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PlaceHolder 1"/>
          <p:cNvSpPr>
            <a:spLocks noGrp="1" noRot="1" noChangeAspect="1"/>
          </p:cNvSpPr>
          <p:nvPr>
            <p:ph type="sldImg"/>
          </p:nvPr>
        </p:nvSpPr>
        <p:spPr>
          <a:xfrm>
            <a:off x="573120" y="1336680"/>
            <a:ext cx="6411240" cy="3606120"/>
          </a:xfrm>
          <a:prstGeom prst="rect">
            <a:avLst/>
          </a:prstGeom>
          <a:ln w="0">
            <a:noFill/>
          </a:ln>
        </p:spPr>
      </p:sp>
      <p:sp>
        <p:nvSpPr>
          <p:cNvPr id="459"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rgbClr val="000000"/>
                </a:solidFill>
                <a:effectLst/>
                <a:uFillTx/>
                <a:latin typeface="Calibri"/>
                <a:ea typeface="Noto Sans SC Regular"/>
              </a:rPr>
              <a:t>Hier eine beispielhafte Umsetzung, damit der Umgang mit den digitalen Geräten und auch den Videoaufnahmen klar geregelt ist. Die Klassenregeln können natürlich individuell oder auch gemeinsam mit der Klasse gestaltet werden. </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Kommen wir zur Umsetzung der Videoanalyse und den verschiedenen Möglichkeiten, die wir dazu nutzen können. </a:t>
            </a:r>
            <a:endParaRPr lang="de-DE" sz="1200" b="0" u="none" strike="noStrike">
              <a:solidFill>
                <a:srgbClr val="000000"/>
              </a:solidFill>
              <a:effectLst/>
              <a:uFillTx/>
              <a:latin typeface="Calibri"/>
            </a:endParaRPr>
          </a:p>
          <a:p>
            <a:pPr indent="0" defTabSz="914400">
              <a:lnSpc>
                <a:spcPct val="100000"/>
              </a:lnSpc>
              <a:buNone/>
              <a:tabLst>
                <a:tab pos="0" algn="l"/>
              </a:tabLst>
            </a:pPr>
            <a:endParaRPr lang="de-DE" sz="2000" b="0" u="none" strike="noStrike">
              <a:solidFill>
                <a:srgbClr val="000000"/>
              </a:solidFill>
              <a:effectLst/>
              <a:uFillTx/>
              <a:latin typeface="Calibri"/>
            </a:endParaRPr>
          </a:p>
        </p:txBody>
      </p:sp>
      <p:sp>
        <p:nvSpPr>
          <p:cNvPr id="460" name="PlaceHolder 3"/>
          <p:cNvSpPr>
            <a:spLocks noGrp="1"/>
          </p:cNvSpPr>
          <p:nvPr>
            <p:ph type="sldNum" idx="72"/>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73D0AF1A-7967-4AEF-B9B3-207755356EBB}" type="slidenum">
              <a:rPr lang="de-DE" sz="1200" b="0" u="none" strike="noStrike">
                <a:solidFill>
                  <a:schemeClr val="dk1"/>
                </a:solidFill>
                <a:effectLst/>
                <a:uFillTx/>
                <a:latin typeface="+mn-lt"/>
                <a:ea typeface="+mn-ea"/>
              </a:rPr>
              <a:t>8</a:t>
            </a:fld>
            <a:endParaRPr lang="de-DE" sz="1200" b="0" u="none" strike="noStrike">
              <a:solidFill>
                <a:srgbClr val="000000"/>
              </a:solidFill>
              <a:effectLst/>
              <a:uFillTx/>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PlaceHolder 1"/>
          <p:cNvSpPr>
            <a:spLocks noGrp="1" noRot="1" noChangeAspect="1"/>
          </p:cNvSpPr>
          <p:nvPr>
            <p:ph type="sldImg"/>
          </p:nvPr>
        </p:nvSpPr>
        <p:spPr>
          <a:xfrm>
            <a:off x="573120" y="1336680"/>
            <a:ext cx="6412680" cy="3606120"/>
          </a:xfrm>
          <a:prstGeom prst="rect">
            <a:avLst/>
          </a:prstGeom>
          <a:ln w="0">
            <a:noFill/>
          </a:ln>
        </p:spPr>
      </p:sp>
      <p:sp>
        <p:nvSpPr>
          <p:cNvPr id="462" name="PlaceHolder 2"/>
          <p:cNvSpPr>
            <a:spLocks noGrp="1"/>
          </p:cNvSpPr>
          <p:nvPr>
            <p:ph type="body"/>
          </p:nvPr>
        </p:nvSpPr>
        <p:spPr>
          <a:xfrm>
            <a:off x="755640" y="5145120"/>
            <a:ext cx="6045480" cy="42073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Es gibt viele Möglichkeiten – von einfachen Verzögerungen bis hin zur umfangreicheren Annotation.</a:t>
            </a:r>
            <a:br>
              <a:rPr sz="1200"/>
            </a:br>
            <a:r>
              <a:rPr lang="de-DE" sz="1200" b="0" u="none" strike="noStrike">
                <a:solidFill>
                  <a:schemeClr val="dk1"/>
                </a:solidFill>
                <a:effectLst/>
                <a:uFillTx/>
                <a:latin typeface="Calibri"/>
                <a:ea typeface="Arial"/>
              </a:rPr>
              <a:t>Alle Varianten haben Vor- und Nachteile – je nach Lernziel, Schulstufe und technischer Ausstattung.</a:t>
            </a:r>
            <a:br>
              <a:rPr sz="1200"/>
            </a:br>
            <a:r>
              <a:rPr lang="de-DE" sz="1200" b="0" u="none" strike="noStrike">
                <a:solidFill>
                  <a:schemeClr val="dk1"/>
                </a:solidFill>
                <a:effectLst/>
                <a:uFillTx/>
                <a:latin typeface="Calibri"/>
                <a:ea typeface="Arial"/>
              </a:rPr>
              <a:t>Wichtig: Datenschutz nicht vergessen! Einige Apps speichern ggf. Daten auf US-Servern.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Ich stelle Ihnen die wichtigsten Formen nun kompakt vor. Die Informationen bekommen Sie später auch nochmal als Handout übersichtlich zusammengefasst.</a:t>
            </a:r>
            <a:endParaRPr lang="de-DE" sz="1200" b="0" u="none" strike="noStrike">
              <a:solidFill>
                <a:srgbClr val="000000"/>
              </a:solidFill>
              <a:effectLst/>
              <a:uFillTx/>
              <a:latin typeface="Calibri"/>
            </a:endParaRPr>
          </a:p>
        </p:txBody>
      </p:sp>
      <p:sp>
        <p:nvSpPr>
          <p:cNvPr id="463" name="PlaceHolder 3"/>
          <p:cNvSpPr>
            <a:spLocks noGrp="1"/>
          </p:cNvSpPr>
          <p:nvPr>
            <p:ph type="sldNum" idx="73"/>
          </p:nvPr>
        </p:nvSpPr>
        <p:spPr>
          <a:xfrm>
            <a:off x="4281480" y="10155240"/>
            <a:ext cx="3273840" cy="5335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46D9C747-C4DF-443E-AB24-A79E8ABE81C1}" type="slidenum">
              <a:rPr lang="de-DE" sz="1200" b="0" u="none" strike="noStrike">
                <a:solidFill>
                  <a:schemeClr val="dk1"/>
                </a:solidFill>
                <a:effectLst/>
                <a:uFillTx/>
                <a:latin typeface="+mn-lt"/>
                <a:ea typeface="+mn-ea"/>
              </a:rPr>
              <a:t>9</a:t>
            </a:fld>
            <a:endParaRPr lang="de-DE" sz="1200" b="0" u="none" strike="noStrike">
              <a:solidFill>
                <a:srgbClr val="000000"/>
              </a:solidFill>
              <a:effectLst/>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bg>
      <p:bgPr>
        <a:solidFill>
          <a:srgbClr val="FFFFFF"/>
        </a:solidFill>
        <a:effectLst/>
      </p:bgPr>
    </p:bg>
    <p:spTree>
      <p:nvGrpSpPr>
        <p:cNvPr id="1" name=""/>
        <p:cNvGrpSpPr/>
        <p:nvPr/>
      </p:nvGrpSpPr>
      <p:grpSpPr>
        <a:xfrm>
          <a:off x="0" y="0"/>
          <a:ext cx="0" cy="0"/>
          <a:chOff x="0" y="0"/>
          <a:chExt cx="0" cy="0"/>
        </a:xfrm>
      </p:grpSpPr>
      <p:pic>
        <p:nvPicPr>
          <p:cNvPr id="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4"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5"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6"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7"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8" name="Grafik 9" descr="Ein Bild, das Text, Schrift, Screenshot enthält.&#10;&#10;KI-generierte Inhalte können fehlerhaft sein."/>
          <p:cNvPicPr/>
          <p:nvPr/>
        </p:nvPicPr>
        <p:blipFill>
          <a:blip r:embed="rId7"/>
          <a:stretch/>
        </p:blipFill>
        <p:spPr>
          <a:xfrm>
            <a:off x="9842040" y="5626440"/>
            <a:ext cx="1925280" cy="993600"/>
          </a:xfrm>
          <a:prstGeom prst="rect">
            <a:avLst/>
          </a:prstGeom>
          <a:noFill/>
          <a:ln w="0">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reserve="1">
  <p:cSld name="Title Content and 2 Content">
    <p:bg>
      <p:bgPr>
        <a:solidFill>
          <a:srgbClr val="FFFFFF"/>
        </a:solidFill>
        <a:effectLst/>
      </p:bgPr>
    </p:bg>
    <p:spTree>
      <p:nvGrpSpPr>
        <p:cNvPr id="1" name=""/>
        <p:cNvGrpSpPr/>
        <p:nvPr/>
      </p:nvGrpSpPr>
      <p:grpSpPr>
        <a:xfrm>
          <a:off x="0" y="0"/>
          <a:ext cx="0" cy="0"/>
          <a:chOff x="0" y="0"/>
          <a:chExt cx="0" cy="0"/>
        </a:xfrm>
      </p:grpSpPr>
      <p:pic>
        <p:nvPicPr>
          <p:cNvPr id="8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8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84"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85"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86"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87"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88"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89" name="PlaceHolder 2"/>
          <p:cNvSpPr>
            <a:spLocks noGrp="1"/>
          </p:cNvSpPr>
          <p:nvPr>
            <p:ph type="body"/>
          </p:nvPr>
        </p:nvSpPr>
        <p:spPr>
          <a:xfrm>
            <a:off x="12304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90" name="PlaceHolder 3"/>
          <p:cNvSpPr>
            <a:spLocks noGrp="1"/>
          </p:cNvSpPr>
          <p:nvPr>
            <p:ph type="body"/>
          </p:nvPr>
        </p:nvSpPr>
        <p:spPr>
          <a:xfrm>
            <a:off x="62362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91" name="PlaceHolder 4"/>
          <p:cNvSpPr>
            <a:spLocks noGrp="1"/>
          </p:cNvSpPr>
          <p:nvPr>
            <p:ph type="body"/>
          </p:nvPr>
        </p:nvSpPr>
        <p:spPr>
          <a:xfrm>
            <a:off x="62362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bg>
      <p:bgPr>
        <a:solidFill>
          <a:srgbClr val="FFFFFF"/>
        </a:solidFill>
        <a:effectLst/>
      </p:bgPr>
    </p:bg>
    <p:spTree>
      <p:nvGrpSpPr>
        <p:cNvPr id="1" name=""/>
        <p:cNvGrpSpPr/>
        <p:nvPr/>
      </p:nvGrpSpPr>
      <p:grpSpPr>
        <a:xfrm>
          <a:off x="0" y="0"/>
          <a:ext cx="0" cy="0"/>
          <a:chOff x="0" y="0"/>
          <a:chExt cx="0" cy="0"/>
        </a:xfrm>
      </p:grpSpPr>
      <p:pic>
        <p:nvPicPr>
          <p:cNvPr id="9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9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94"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95"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96"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97"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98"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99" name="PlaceHolder 2"/>
          <p:cNvSpPr>
            <a:spLocks noGrp="1"/>
          </p:cNvSpPr>
          <p:nvPr>
            <p:ph type="body"/>
          </p:nvPr>
        </p:nvSpPr>
        <p:spPr>
          <a:xfrm>
            <a:off x="12304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00" name="PlaceHolder 3"/>
          <p:cNvSpPr>
            <a:spLocks noGrp="1"/>
          </p:cNvSpPr>
          <p:nvPr>
            <p:ph type="body"/>
          </p:nvPr>
        </p:nvSpPr>
        <p:spPr>
          <a:xfrm>
            <a:off x="62362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01" name="PlaceHolder 4"/>
          <p:cNvSpPr>
            <a:spLocks noGrp="1"/>
          </p:cNvSpPr>
          <p:nvPr>
            <p:ph type="body"/>
          </p:nvPr>
        </p:nvSpPr>
        <p:spPr>
          <a:xfrm>
            <a:off x="1230480" y="4120560"/>
            <a:ext cx="9766080" cy="20721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Content over Content">
    <p:bg>
      <p:bgPr>
        <a:solidFill>
          <a:srgbClr val="FFFFFF"/>
        </a:solidFill>
        <a:effectLst/>
      </p:bgPr>
    </p:bg>
    <p:spTree>
      <p:nvGrpSpPr>
        <p:cNvPr id="1" name=""/>
        <p:cNvGrpSpPr/>
        <p:nvPr/>
      </p:nvGrpSpPr>
      <p:grpSpPr>
        <a:xfrm>
          <a:off x="0" y="0"/>
          <a:ext cx="0" cy="0"/>
          <a:chOff x="0" y="0"/>
          <a:chExt cx="0" cy="0"/>
        </a:xfrm>
      </p:grpSpPr>
      <p:pic>
        <p:nvPicPr>
          <p:cNvPr id="10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0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104"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105"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106"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107"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08"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09" name="PlaceHolder 2"/>
          <p:cNvSpPr>
            <a:spLocks noGrp="1"/>
          </p:cNvSpPr>
          <p:nvPr>
            <p:ph type="body"/>
          </p:nvPr>
        </p:nvSpPr>
        <p:spPr>
          <a:xfrm>
            <a:off x="1230480" y="1847880"/>
            <a:ext cx="9766080" cy="20721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10" name="PlaceHolder 3"/>
          <p:cNvSpPr>
            <a:spLocks noGrp="1"/>
          </p:cNvSpPr>
          <p:nvPr>
            <p:ph type="body"/>
          </p:nvPr>
        </p:nvSpPr>
        <p:spPr>
          <a:xfrm>
            <a:off x="1230480" y="4120560"/>
            <a:ext cx="9766080" cy="20721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Standard">
    <p:bg>
      <p:bgPr>
        <a:solidFill>
          <a:srgbClr val="FFFFFF"/>
        </a:solidFill>
        <a:effectLst/>
      </p:bgPr>
    </p:bg>
    <p:spTree>
      <p:nvGrpSpPr>
        <p:cNvPr id="1" name=""/>
        <p:cNvGrpSpPr/>
        <p:nvPr/>
      </p:nvGrpSpPr>
      <p:grpSpPr>
        <a:xfrm>
          <a:off x="0" y="0"/>
          <a:ext cx="0" cy="0"/>
          <a:chOff x="0" y="0"/>
          <a:chExt cx="0" cy="0"/>
        </a:xfrm>
      </p:grpSpPr>
      <p:pic>
        <p:nvPicPr>
          <p:cNvPr id="111"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12"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13" name="PlaceHolder 1"/>
          <p:cNvSpPr>
            <a:spLocks noGrp="1"/>
          </p:cNvSpPr>
          <p:nvPr>
            <p:ph type="ftr" idx="1"/>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14" name="PlaceHolder 2"/>
          <p:cNvSpPr>
            <a:spLocks noGrp="1"/>
          </p:cNvSpPr>
          <p:nvPr>
            <p:ph type="sldNum" idx="2"/>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1A855F3-33B6-476B-BA8C-D071DEE10480}"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15" name="PlaceHolder 3"/>
          <p:cNvSpPr>
            <a:spLocks noGrp="1"/>
          </p:cNvSpPr>
          <p:nvPr>
            <p:ph type="dt" idx="3"/>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
        <p:nvSpPr>
          <p:cNvPr id="116" name="PlaceHolder 4"/>
          <p:cNvSpPr>
            <a:spLocks noGrp="1"/>
          </p:cNvSpPr>
          <p:nvPr>
            <p:ph type="title"/>
          </p:nvPr>
        </p:nvSpPr>
        <p:spPr>
          <a:xfrm>
            <a:off x="609480" y="273600"/>
            <a:ext cx="10969920" cy="1142280"/>
          </a:xfrm>
          <a:prstGeom prst="rect">
            <a:avLst/>
          </a:prstGeom>
          <a:noFill/>
          <a:ln w="0">
            <a:noFill/>
          </a:ln>
        </p:spPr>
        <p:txBody>
          <a:bodyPr lIns="0" tIns="0" rIns="0" bIns="0" anchor="ctr">
            <a:noAutofit/>
          </a:bodyPr>
          <a:lstStyle>
            <a:lvl1pPr indent="0" defTabSz="914400">
              <a:lnSpc>
                <a:spcPct val="90000"/>
              </a:lnSpc>
              <a:buNone/>
              <a:tabLst>
                <a:tab pos="0" algn="l"/>
              </a:tabLst>
              <a:defRPr lang="de-DE" sz="18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1800" b="0" u="none" strike="noStrike">
                <a:solidFill>
                  <a:schemeClr val="dk1"/>
                </a:solidFill>
                <a:effectLst/>
                <a:uFillTx/>
                <a:latin typeface="Arial"/>
                <a:ea typeface="DejaVu Sans"/>
              </a:rPr>
              <a:t>Format des Titeltextes durch Klicken bearbeiten</a:t>
            </a:r>
            <a:endParaRPr lang="de-DE" sz="1800" b="0" u="none" strike="noStrike">
              <a:solidFill>
                <a:schemeClr val="dk1"/>
              </a:solidFill>
              <a:effectLst/>
              <a:uFillTx/>
              <a:latin typeface="Arial"/>
            </a:endParaRPr>
          </a:p>
        </p:txBody>
      </p:sp>
      <p:sp>
        <p:nvSpPr>
          <p:cNvPr id="117" name="PlaceHolder 5"/>
          <p:cNvSpPr>
            <a:spLocks noGrp="1"/>
          </p:cNvSpPr>
          <p:nvPr>
            <p:ph type="body"/>
          </p:nvPr>
        </p:nvSpPr>
        <p:spPr>
          <a:xfrm>
            <a:off x="609480" y="1604520"/>
            <a:ext cx="10969920" cy="397476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800" b="0" u="none" strike="noStrike">
                <a:solidFill>
                  <a:schemeClr val="dk1"/>
                </a:solidFill>
                <a:effectLst/>
                <a:uFillTx/>
                <a:latin typeface="Arial"/>
                <a:ea typeface="DejaVu Sans"/>
              </a:rPr>
              <a:t>Format des Gliederungstextes durch Klicken bearbeiten</a:t>
            </a:r>
            <a:endParaRPr lang="de-DE" sz="2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2000" b="0" u="none" strike="noStrike">
                <a:solidFill>
                  <a:schemeClr val="dk1"/>
                </a:solidFill>
                <a:effectLst/>
                <a:uFillTx/>
                <a:latin typeface="Arial"/>
                <a:ea typeface="DejaVu Sans"/>
              </a:rPr>
              <a:t>Zweite Gliederungsebene</a:t>
            </a:r>
            <a:endParaRPr lang="de-DE" sz="20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Fünfte Gliederungsebene</a:t>
            </a:r>
            <a:endParaRPr lang="de-DE" sz="20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Sechste Gliederungsebene</a:t>
            </a:r>
            <a:endParaRPr lang="de-DE" sz="20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Siebte Gliederungsebene</a:t>
            </a:r>
            <a:endParaRPr lang="de-DE" sz="2000" b="0" u="none" strike="noStrike">
              <a:solidFill>
                <a:schemeClr val="dk1"/>
              </a:solidFill>
              <a:effectLst/>
              <a:uFillTx/>
              <a:latin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Standard 2">
    <p:bg>
      <p:bgPr>
        <a:solidFill>
          <a:srgbClr val="FFFFFF"/>
        </a:solidFill>
        <a:effectLst/>
      </p:bgPr>
    </p:bg>
    <p:spTree>
      <p:nvGrpSpPr>
        <p:cNvPr id="1" name=""/>
        <p:cNvGrpSpPr/>
        <p:nvPr/>
      </p:nvGrpSpPr>
      <p:grpSpPr>
        <a:xfrm>
          <a:off x="0" y="0"/>
          <a:ext cx="0" cy="0"/>
          <a:chOff x="0" y="0"/>
          <a:chExt cx="0" cy="0"/>
        </a:xfrm>
      </p:grpSpPr>
      <p:pic>
        <p:nvPicPr>
          <p:cNvPr id="118"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19"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20"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21" name="PlaceHolder 2"/>
          <p:cNvSpPr>
            <a:spLocks noGrp="1"/>
          </p:cNvSpPr>
          <p:nvPr>
            <p:ph type="body"/>
          </p:nvPr>
        </p:nvSpPr>
        <p:spPr>
          <a:xfrm>
            <a:off x="12304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22" name="PlaceHolder 3"/>
          <p:cNvSpPr>
            <a:spLocks noGrp="1"/>
          </p:cNvSpPr>
          <p:nvPr>
            <p:ph type="body"/>
          </p:nvPr>
        </p:nvSpPr>
        <p:spPr>
          <a:xfrm>
            <a:off x="62362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23" name="PlaceHolder 4"/>
          <p:cNvSpPr>
            <a:spLocks noGrp="1"/>
          </p:cNvSpPr>
          <p:nvPr>
            <p:ph type="body"/>
          </p:nvPr>
        </p:nvSpPr>
        <p:spPr>
          <a:xfrm>
            <a:off x="12304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24" name="PlaceHolder 5"/>
          <p:cNvSpPr>
            <a:spLocks noGrp="1"/>
          </p:cNvSpPr>
          <p:nvPr>
            <p:ph type="body"/>
          </p:nvPr>
        </p:nvSpPr>
        <p:spPr>
          <a:xfrm>
            <a:off x="62362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25" name="PlaceHolder 6"/>
          <p:cNvSpPr>
            <a:spLocks noGrp="1"/>
          </p:cNvSpPr>
          <p:nvPr>
            <p:ph type="ftr" idx="4"/>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26" name="PlaceHolder 7"/>
          <p:cNvSpPr>
            <a:spLocks noGrp="1"/>
          </p:cNvSpPr>
          <p:nvPr>
            <p:ph type="sldNum" idx="5"/>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B1FA7594-2CDA-4725-96E4-03AF746979A3}"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27" name="PlaceHolder 8"/>
          <p:cNvSpPr>
            <a:spLocks noGrp="1"/>
          </p:cNvSpPr>
          <p:nvPr>
            <p:ph type="dt" idx="6"/>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Standard 3">
    <p:bg>
      <p:bgPr>
        <a:solidFill>
          <a:srgbClr val="FFFFFF"/>
        </a:solidFill>
        <a:effectLst/>
      </p:bgPr>
    </p:bg>
    <p:spTree>
      <p:nvGrpSpPr>
        <p:cNvPr id="1" name=""/>
        <p:cNvGrpSpPr/>
        <p:nvPr/>
      </p:nvGrpSpPr>
      <p:grpSpPr>
        <a:xfrm>
          <a:off x="0" y="0"/>
          <a:ext cx="0" cy="0"/>
          <a:chOff x="0" y="0"/>
          <a:chExt cx="0" cy="0"/>
        </a:xfrm>
      </p:grpSpPr>
      <p:pic>
        <p:nvPicPr>
          <p:cNvPr id="128"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29"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30"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31" name="PlaceHolder 2"/>
          <p:cNvSpPr>
            <a:spLocks noGrp="1"/>
          </p:cNvSpPr>
          <p:nvPr>
            <p:ph type="body"/>
          </p:nvPr>
        </p:nvSpPr>
        <p:spPr>
          <a:xfrm>
            <a:off x="1230480" y="184788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2" name="PlaceHolder 3"/>
          <p:cNvSpPr>
            <a:spLocks noGrp="1"/>
          </p:cNvSpPr>
          <p:nvPr>
            <p:ph type="body"/>
          </p:nvPr>
        </p:nvSpPr>
        <p:spPr>
          <a:xfrm>
            <a:off x="4533480" y="184788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3" name="PlaceHolder 4"/>
          <p:cNvSpPr>
            <a:spLocks noGrp="1"/>
          </p:cNvSpPr>
          <p:nvPr>
            <p:ph type="body"/>
          </p:nvPr>
        </p:nvSpPr>
        <p:spPr>
          <a:xfrm>
            <a:off x="7836480" y="184788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4" name="PlaceHolder 5"/>
          <p:cNvSpPr>
            <a:spLocks noGrp="1"/>
          </p:cNvSpPr>
          <p:nvPr>
            <p:ph type="body"/>
          </p:nvPr>
        </p:nvSpPr>
        <p:spPr>
          <a:xfrm>
            <a:off x="1230480" y="412056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5" name="PlaceHolder 6"/>
          <p:cNvSpPr>
            <a:spLocks noGrp="1"/>
          </p:cNvSpPr>
          <p:nvPr>
            <p:ph type="body"/>
          </p:nvPr>
        </p:nvSpPr>
        <p:spPr>
          <a:xfrm>
            <a:off x="4533480" y="412056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6" name="PlaceHolder 7"/>
          <p:cNvSpPr>
            <a:spLocks noGrp="1"/>
          </p:cNvSpPr>
          <p:nvPr>
            <p:ph type="body"/>
          </p:nvPr>
        </p:nvSpPr>
        <p:spPr>
          <a:xfrm>
            <a:off x="7836480" y="412056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7" name="PlaceHolder 8"/>
          <p:cNvSpPr>
            <a:spLocks noGrp="1"/>
          </p:cNvSpPr>
          <p:nvPr>
            <p:ph type="ftr" idx="7"/>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38" name="PlaceHolder 9"/>
          <p:cNvSpPr>
            <a:spLocks noGrp="1"/>
          </p:cNvSpPr>
          <p:nvPr>
            <p:ph type="sldNum" idx="8"/>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6B5EFF60-F59D-484B-A487-865BCCCDE3F4}"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39" name="PlaceHolder 10"/>
          <p:cNvSpPr>
            <a:spLocks noGrp="1"/>
          </p:cNvSpPr>
          <p:nvPr>
            <p:ph type="dt" idx="9"/>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Standard 4">
    <p:bg>
      <p:bgPr>
        <a:solidFill>
          <a:srgbClr val="FFFFFF"/>
        </a:solidFill>
        <a:effectLst/>
      </p:bgPr>
    </p:bg>
    <p:spTree>
      <p:nvGrpSpPr>
        <p:cNvPr id="1" name=""/>
        <p:cNvGrpSpPr/>
        <p:nvPr/>
      </p:nvGrpSpPr>
      <p:grpSpPr>
        <a:xfrm>
          <a:off x="0" y="0"/>
          <a:ext cx="0" cy="0"/>
          <a:chOff x="0" y="0"/>
          <a:chExt cx="0" cy="0"/>
        </a:xfrm>
      </p:grpSpPr>
      <p:pic>
        <p:nvPicPr>
          <p:cNvPr id="140"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41"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42"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43" name="PlaceHolder 2"/>
          <p:cNvSpPr>
            <a:spLocks noGrp="1"/>
          </p:cNvSpPr>
          <p:nvPr>
            <p:ph type="ftr" idx="10"/>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44" name="PlaceHolder 3"/>
          <p:cNvSpPr>
            <a:spLocks noGrp="1"/>
          </p:cNvSpPr>
          <p:nvPr>
            <p:ph type="sldNum" idx="11"/>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991EAFF4-39CB-4350-80FB-77E361FAD771}"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45" name="PlaceHolder 4"/>
          <p:cNvSpPr>
            <a:spLocks noGrp="1"/>
          </p:cNvSpPr>
          <p:nvPr>
            <p:ph type="dt" idx="12"/>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Standard 5">
    <p:bg>
      <p:bgPr>
        <a:solidFill>
          <a:srgbClr val="FFFFFF"/>
        </a:solidFill>
        <a:effectLst/>
      </p:bgPr>
    </p:bg>
    <p:spTree>
      <p:nvGrpSpPr>
        <p:cNvPr id="1" name=""/>
        <p:cNvGrpSpPr/>
        <p:nvPr/>
      </p:nvGrpSpPr>
      <p:grpSpPr>
        <a:xfrm>
          <a:off x="0" y="0"/>
          <a:ext cx="0" cy="0"/>
          <a:chOff x="0" y="0"/>
          <a:chExt cx="0" cy="0"/>
        </a:xfrm>
      </p:grpSpPr>
      <p:pic>
        <p:nvPicPr>
          <p:cNvPr id="146"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47"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48"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49" name="PlaceHolder 2"/>
          <p:cNvSpPr>
            <a:spLocks noGrp="1"/>
          </p:cNvSpPr>
          <p:nvPr>
            <p:ph type="body"/>
          </p:nvPr>
        </p:nvSpPr>
        <p:spPr>
          <a:xfrm>
            <a:off x="1230480" y="1847880"/>
            <a:ext cx="976608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50" name="PlaceHolder 3"/>
          <p:cNvSpPr>
            <a:spLocks noGrp="1"/>
          </p:cNvSpPr>
          <p:nvPr>
            <p:ph type="ftr" idx="13"/>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51" name="PlaceHolder 4"/>
          <p:cNvSpPr>
            <a:spLocks noGrp="1"/>
          </p:cNvSpPr>
          <p:nvPr>
            <p:ph type="sldNum" idx="14"/>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0FE264F-0ADF-4F40-A2AB-1032FC368AE6}"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52" name="PlaceHolder 5"/>
          <p:cNvSpPr>
            <a:spLocks noGrp="1"/>
          </p:cNvSpPr>
          <p:nvPr>
            <p:ph type="dt" idx="15"/>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Standard 6">
    <p:bg>
      <p:bgPr>
        <a:solidFill>
          <a:srgbClr val="FFFFFF"/>
        </a:solidFill>
        <a:effectLst/>
      </p:bgPr>
    </p:bg>
    <p:spTree>
      <p:nvGrpSpPr>
        <p:cNvPr id="1" name=""/>
        <p:cNvGrpSpPr/>
        <p:nvPr/>
      </p:nvGrpSpPr>
      <p:grpSpPr>
        <a:xfrm>
          <a:off x="0" y="0"/>
          <a:ext cx="0" cy="0"/>
          <a:chOff x="0" y="0"/>
          <a:chExt cx="0" cy="0"/>
        </a:xfrm>
      </p:grpSpPr>
      <p:pic>
        <p:nvPicPr>
          <p:cNvPr id="153"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54"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55"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56" name="PlaceHolder 2"/>
          <p:cNvSpPr>
            <a:spLocks noGrp="1"/>
          </p:cNvSpPr>
          <p:nvPr>
            <p:ph type="body"/>
          </p:nvPr>
        </p:nvSpPr>
        <p:spPr>
          <a:xfrm>
            <a:off x="12304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57" name="PlaceHolder 3"/>
          <p:cNvSpPr>
            <a:spLocks noGrp="1"/>
          </p:cNvSpPr>
          <p:nvPr>
            <p:ph type="body"/>
          </p:nvPr>
        </p:nvSpPr>
        <p:spPr>
          <a:xfrm>
            <a:off x="62362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58" name="PlaceHolder 4"/>
          <p:cNvSpPr>
            <a:spLocks noGrp="1"/>
          </p:cNvSpPr>
          <p:nvPr>
            <p:ph type="ftr" idx="16"/>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59" name="PlaceHolder 5"/>
          <p:cNvSpPr>
            <a:spLocks noGrp="1"/>
          </p:cNvSpPr>
          <p:nvPr>
            <p:ph type="sldNum" idx="17"/>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A8D1031D-B3E6-4774-BCCA-CBE06BA5358A}"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60" name="PlaceHolder 6"/>
          <p:cNvSpPr>
            <a:spLocks noGrp="1"/>
          </p:cNvSpPr>
          <p:nvPr>
            <p:ph type="dt" idx="18"/>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tandard 7">
    <p:bg>
      <p:bgPr>
        <a:solidFill>
          <a:srgbClr val="FFFFFF"/>
        </a:solidFill>
        <a:effectLst/>
      </p:bgPr>
    </p:bg>
    <p:spTree>
      <p:nvGrpSpPr>
        <p:cNvPr id="1" name=""/>
        <p:cNvGrpSpPr/>
        <p:nvPr/>
      </p:nvGrpSpPr>
      <p:grpSpPr>
        <a:xfrm>
          <a:off x="0" y="0"/>
          <a:ext cx="0" cy="0"/>
          <a:chOff x="0" y="0"/>
          <a:chExt cx="0" cy="0"/>
        </a:xfrm>
      </p:grpSpPr>
      <p:pic>
        <p:nvPicPr>
          <p:cNvPr id="161"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62"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63"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64" name="PlaceHolder 2"/>
          <p:cNvSpPr>
            <a:spLocks noGrp="1"/>
          </p:cNvSpPr>
          <p:nvPr>
            <p:ph type="ftr" idx="19"/>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65" name="PlaceHolder 3"/>
          <p:cNvSpPr>
            <a:spLocks noGrp="1"/>
          </p:cNvSpPr>
          <p:nvPr>
            <p:ph type="sldNum" idx="20"/>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A9C533DA-7102-4B6C-BE82-656D1E9B7CAC}"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66" name="PlaceHolder 4"/>
          <p:cNvSpPr>
            <a:spLocks noGrp="1"/>
          </p:cNvSpPr>
          <p:nvPr>
            <p:ph type="dt" idx="21"/>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4 Content">
    <p:bg>
      <p:bgPr>
        <a:solidFill>
          <a:srgbClr val="FFFFFF"/>
        </a:solidFill>
        <a:effectLst/>
      </p:bgPr>
    </p:bg>
    <p:spTree>
      <p:nvGrpSpPr>
        <p:cNvPr id="1" name=""/>
        <p:cNvGrpSpPr/>
        <p:nvPr/>
      </p:nvGrpSpPr>
      <p:grpSpPr>
        <a:xfrm>
          <a:off x="0" y="0"/>
          <a:ext cx="0" cy="0"/>
          <a:chOff x="0" y="0"/>
          <a:chExt cx="0" cy="0"/>
        </a:xfrm>
      </p:grpSpPr>
      <p:pic>
        <p:nvPicPr>
          <p:cNvPr id="9"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0"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11"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12"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13"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14"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5"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6" name="PlaceHolder 2"/>
          <p:cNvSpPr>
            <a:spLocks noGrp="1"/>
          </p:cNvSpPr>
          <p:nvPr>
            <p:ph type="body"/>
          </p:nvPr>
        </p:nvSpPr>
        <p:spPr>
          <a:xfrm>
            <a:off x="12304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 name="PlaceHolder 3"/>
          <p:cNvSpPr>
            <a:spLocks noGrp="1"/>
          </p:cNvSpPr>
          <p:nvPr>
            <p:ph type="body"/>
          </p:nvPr>
        </p:nvSpPr>
        <p:spPr>
          <a:xfrm>
            <a:off x="62362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 name="PlaceHolder 4"/>
          <p:cNvSpPr>
            <a:spLocks noGrp="1"/>
          </p:cNvSpPr>
          <p:nvPr>
            <p:ph type="body"/>
          </p:nvPr>
        </p:nvSpPr>
        <p:spPr>
          <a:xfrm>
            <a:off x="12304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 name="PlaceHolder 5"/>
          <p:cNvSpPr>
            <a:spLocks noGrp="1"/>
          </p:cNvSpPr>
          <p:nvPr>
            <p:ph type="body"/>
          </p:nvPr>
        </p:nvSpPr>
        <p:spPr>
          <a:xfrm>
            <a:off x="62362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Standard 8">
    <p:bg>
      <p:bgPr>
        <a:solidFill>
          <a:srgbClr val="FFFFFF"/>
        </a:solidFill>
        <a:effectLst/>
      </p:bgPr>
    </p:bg>
    <p:spTree>
      <p:nvGrpSpPr>
        <p:cNvPr id="1" name=""/>
        <p:cNvGrpSpPr/>
        <p:nvPr/>
      </p:nvGrpSpPr>
      <p:grpSpPr>
        <a:xfrm>
          <a:off x="0" y="0"/>
          <a:ext cx="0" cy="0"/>
          <a:chOff x="0" y="0"/>
          <a:chExt cx="0" cy="0"/>
        </a:xfrm>
      </p:grpSpPr>
      <p:pic>
        <p:nvPicPr>
          <p:cNvPr id="167"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68"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69" name="PlaceHolder 1"/>
          <p:cNvSpPr>
            <a:spLocks noGrp="1"/>
          </p:cNvSpPr>
          <p:nvPr>
            <p:ph type="ftr" idx="22"/>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70" name="PlaceHolder 2"/>
          <p:cNvSpPr>
            <a:spLocks noGrp="1"/>
          </p:cNvSpPr>
          <p:nvPr>
            <p:ph type="sldNum" idx="23"/>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5D33DAD7-8C0B-4193-B016-4EFF232E3AB4}"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71" name="PlaceHolder 3"/>
          <p:cNvSpPr>
            <a:spLocks noGrp="1"/>
          </p:cNvSpPr>
          <p:nvPr>
            <p:ph type="dt" idx="24"/>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AndTx" preserve="1">
  <p:cSld name="Standard 9">
    <p:bg>
      <p:bgPr>
        <a:solidFill>
          <a:srgbClr val="FFFFFF"/>
        </a:solidFill>
        <a:effectLst/>
      </p:bgPr>
    </p:bg>
    <p:spTree>
      <p:nvGrpSpPr>
        <p:cNvPr id="1" name=""/>
        <p:cNvGrpSpPr/>
        <p:nvPr/>
      </p:nvGrpSpPr>
      <p:grpSpPr>
        <a:xfrm>
          <a:off x="0" y="0"/>
          <a:ext cx="0" cy="0"/>
          <a:chOff x="0" y="0"/>
          <a:chExt cx="0" cy="0"/>
        </a:xfrm>
      </p:grpSpPr>
      <p:pic>
        <p:nvPicPr>
          <p:cNvPr id="17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7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74"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75" name="PlaceHolder 2"/>
          <p:cNvSpPr>
            <a:spLocks noGrp="1"/>
          </p:cNvSpPr>
          <p:nvPr>
            <p:ph type="body"/>
          </p:nvPr>
        </p:nvSpPr>
        <p:spPr>
          <a:xfrm>
            <a:off x="12304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6" name="PlaceHolder 3"/>
          <p:cNvSpPr>
            <a:spLocks noGrp="1"/>
          </p:cNvSpPr>
          <p:nvPr>
            <p:ph type="body"/>
          </p:nvPr>
        </p:nvSpPr>
        <p:spPr>
          <a:xfrm>
            <a:off x="62362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7" name="PlaceHolder 4"/>
          <p:cNvSpPr>
            <a:spLocks noGrp="1"/>
          </p:cNvSpPr>
          <p:nvPr>
            <p:ph type="body"/>
          </p:nvPr>
        </p:nvSpPr>
        <p:spPr>
          <a:xfrm>
            <a:off x="12304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8" name="PlaceHolder 5"/>
          <p:cNvSpPr>
            <a:spLocks noGrp="1"/>
          </p:cNvSpPr>
          <p:nvPr>
            <p:ph type="ftr" idx="25"/>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79" name="PlaceHolder 6"/>
          <p:cNvSpPr>
            <a:spLocks noGrp="1"/>
          </p:cNvSpPr>
          <p:nvPr>
            <p:ph type="sldNum" idx="26"/>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B576D19B-2BB0-4B35-ABDF-82A3AC22074C}"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80" name="PlaceHolder 7"/>
          <p:cNvSpPr>
            <a:spLocks noGrp="1"/>
          </p:cNvSpPr>
          <p:nvPr>
            <p:ph type="dt" idx="27"/>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TwoObj" preserve="1">
  <p:cSld name="Standard 10">
    <p:bg>
      <p:bgPr>
        <a:solidFill>
          <a:srgbClr val="FFFFFF"/>
        </a:solidFill>
        <a:effectLst/>
      </p:bgPr>
    </p:bg>
    <p:spTree>
      <p:nvGrpSpPr>
        <p:cNvPr id="1" name=""/>
        <p:cNvGrpSpPr/>
        <p:nvPr/>
      </p:nvGrpSpPr>
      <p:grpSpPr>
        <a:xfrm>
          <a:off x="0" y="0"/>
          <a:ext cx="0" cy="0"/>
          <a:chOff x="0" y="0"/>
          <a:chExt cx="0" cy="0"/>
        </a:xfrm>
      </p:grpSpPr>
      <p:pic>
        <p:nvPicPr>
          <p:cNvPr id="181"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82"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83"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84" name="PlaceHolder 2"/>
          <p:cNvSpPr>
            <a:spLocks noGrp="1"/>
          </p:cNvSpPr>
          <p:nvPr>
            <p:ph type="body"/>
          </p:nvPr>
        </p:nvSpPr>
        <p:spPr>
          <a:xfrm>
            <a:off x="12304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5" name="PlaceHolder 3"/>
          <p:cNvSpPr>
            <a:spLocks noGrp="1"/>
          </p:cNvSpPr>
          <p:nvPr>
            <p:ph type="body"/>
          </p:nvPr>
        </p:nvSpPr>
        <p:spPr>
          <a:xfrm>
            <a:off x="62362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6" name="PlaceHolder 4"/>
          <p:cNvSpPr>
            <a:spLocks noGrp="1"/>
          </p:cNvSpPr>
          <p:nvPr>
            <p:ph type="body"/>
          </p:nvPr>
        </p:nvSpPr>
        <p:spPr>
          <a:xfrm>
            <a:off x="62362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7" name="PlaceHolder 5"/>
          <p:cNvSpPr>
            <a:spLocks noGrp="1"/>
          </p:cNvSpPr>
          <p:nvPr>
            <p:ph type="ftr" idx="28"/>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88" name="PlaceHolder 6"/>
          <p:cNvSpPr>
            <a:spLocks noGrp="1"/>
          </p:cNvSpPr>
          <p:nvPr>
            <p:ph type="sldNum" idx="29"/>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97E4F8DB-47AA-4816-851F-98FB34F33B76}"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89" name="PlaceHolder 7"/>
          <p:cNvSpPr>
            <a:spLocks noGrp="1"/>
          </p:cNvSpPr>
          <p:nvPr>
            <p:ph type="dt" idx="30"/>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OverTx" preserve="1">
  <p:cSld name="Standard 11">
    <p:bg>
      <p:bgPr>
        <a:solidFill>
          <a:srgbClr val="FFFFFF"/>
        </a:solidFill>
        <a:effectLst/>
      </p:bgPr>
    </p:bg>
    <p:spTree>
      <p:nvGrpSpPr>
        <p:cNvPr id="1" name=""/>
        <p:cNvGrpSpPr/>
        <p:nvPr/>
      </p:nvGrpSpPr>
      <p:grpSpPr>
        <a:xfrm>
          <a:off x="0" y="0"/>
          <a:ext cx="0" cy="0"/>
          <a:chOff x="0" y="0"/>
          <a:chExt cx="0" cy="0"/>
        </a:xfrm>
      </p:grpSpPr>
      <p:pic>
        <p:nvPicPr>
          <p:cNvPr id="190"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191"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192"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93" name="PlaceHolder 2"/>
          <p:cNvSpPr>
            <a:spLocks noGrp="1"/>
          </p:cNvSpPr>
          <p:nvPr>
            <p:ph type="body"/>
          </p:nvPr>
        </p:nvSpPr>
        <p:spPr>
          <a:xfrm>
            <a:off x="12304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4" name="PlaceHolder 3"/>
          <p:cNvSpPr>
            <a:spLocks noGrp="1"/>
          </p:cNvSpPr>
          <p:nvPr>
            <p:ph type="body"/>
          </p:nvPr>
        </p:nvSpPr>
        <p:spPr>
          <a:xfrm>
            <a:off x="62362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5" name="PlaceHolder 4"/>
          <p:cNvSpPr>
            <a:spLocks noGrp="1"/>
          </p:cNvSpPr>
          <p:nvPr>
            <p:ph type="body"/>
          </p:nvPr>
        </p:nvSpPr>
        <p:spPr>
          <a:xfrm>
            <a:off x="1230480" y="4120560"/>
            <a:ext cx="9766080" cy="20721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6" name="PlaceHolder 5"/>
          <p:cNvSpPr>
            <a:spLocks noGrp="1"/>
          </p:cNvSpPr>
          <p:nvPr>
            <p:ph type="ftr" idx="31"/>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97" name="PlaceHolder 6"/>
          <p:cNvSpPr>
            <a:spLocks noGrp="1"/>
          </p:cNvSpPr>
          <p:nvPr>
            <p:ph type="sldNum" idx="32"/>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3E56186-3224-4C45-AF4E-93589567A250}"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98" name="PlaceHolder 7"/>
          <p:cNvSpPr>
            <a:spLocks noGrp="1"/>
          </p:cNvSpPr>
          <p:nvPr>
            <p:ph type="dt" idx="33"/>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Standard 1">
    <p:bg>
      <p:bgPr>
        <a:solidFill>
          <a:srgbClr val="FFFFFF"/>
        </a:solidFill>
        <a:effectLst/>
      </p:bgPr>
    </p:bg>
    <p:spTree>
      <p:nvGrpSpPr>
        <p:cNvPr id="1" name=""/>
        <p:cNvGrpSpPr/>
        <p:nvPr/>
      </p:nvGrpSpPr>
      <p:grpSpPr>
        <a:xfrm>
          <a:off x="0" y="0"/>
          <a:ext cx="0" cy="0"/>
          <a:chOff x="0" y="0"/>
          <a:chExt cx="0" cy="0"/>
        </a:xfrm>
      </p:grpSpPr>
      <p:pic>
        <p:nvPicPr>
          <p:cNvPr id="199"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200"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201"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202" name="PlaceHolder 2"/>
          <p:cNvSpPr>
            <a:spLocks noGrp="1"/>
          </p:cNvSpPr>
          <p:nvPr>
            <p:ph type="body"/>
          </p:nvPr>
        </p:nvSpPr>
        <p:spPr>
          <a:xfrm>
            <a:off x="1230480" y="1847880"/>
            <a:ext cx="9766080" cy="20721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03" name="PlaceHolder 3"/>
          <p:cNvSpPr>
            <a:spLocks noGrp="1"/>
          </p:cNvSpPr>
          <p:nvPr>
            <p:ph type="body"/>
          </p:nvPr>
        </p:nvSpPr>
        <p:spPr>
          <a:xfrm>
            <a:off x="1230480" y="4120560"/>
            <a:ext cx="9766080" cy="20721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04" name="PlaceHolder 4"/>
          <p:cNvSpPr>
            <a:spLocks noGrp="1"/>
          </p:cNvSpPr>
          <p:nvPr>
            <p:ph type="ftr" idx="34"/>
          </p:nvPr>
        </p:nvSpPr>
        <p:spPr>
          <a:xfrm>
            <a:off x="4038480" y="6356520"/>
            <a:ext cx="4111560" cy="3618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205" name="PlaceHolder 5"/>
          <p:cNvSpPr>
            <a:spLocks noGrp="1"/>
          </p:cNvSpPr>
          <p:nvPr>
            <p:ph type="sldNum" idx="35"/>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F9D7B297-3857-42E9-9846-4166D490F772}"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206" name="PlaceHolder 6"/>
          <p:cNvSpPr>
            <a:spLocks noGrp="1"/>
          </p:cNvSpPr>
          <p:nvPr>
            <p:ph type="dt" idx="36"/>
          </p:nvPr>
        </p:nvSpPr>
        <p:spPr>
          <a:xfrm>
            <a:off x="1236960" y="6356520"/>
            <a:ext cx="2341080" cy="3618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Title, 6 Content">
    <p:bg>
      <p:bgPr>
        <a:solidFill>
          <a:srgbClr val="FFFFFF"/>
        </a:solidFill>
        <a:effectLst/>
      </p:bgPr>
    </p:bg>
    <p:spTree>
      <p:nvGrpSpPr>
        <p:cNvPr id="1" name=""/>
        <p:cNvGrpSpPr/>
        <p:nvPr/>
      </p:nvGrpSpPr>
      <p:grpSpPr>
        <a:xfrm>
          <a:off x="0" y="0"/>
          <a:ext cx="0" cy="0"/>
          <a:chOff x="0" y="0"/>
          <a:chExt cx="0" cy="0"/>
        </a:xfrm>
      </p:grpSpPr>
      <p:pic>
        <p:nvPicPr>
          <p:cNvPr id="20"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21"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22"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23"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24"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25"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26"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27" name="PlaceHolder 2"/>
          <p:cNvSpPr>
            <a:spLocks noGrp="1"/>
          </p:cNvSpPr>
          <p:nvPr>
            <p:ph type="body"/>
          </p:nvPr>
        </p:nvSpPr>
        <p:spPr>
          <a:xfrm>
            <a:off x="1230480" y="184788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8" name="PlaceHolder 3"/>
          <p:cNvSpPr>
            <a:spLocks noGrp="1"/>
          </p:cNvSpPr>
          <p:nvPr>
            <p:ph type="body"/>
          </p:nvPr>
        </p:nvSpPr>
        <p:spPr>
          <a:xfrm>
            <a:off x="4533480" y="184788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9" name="PlaceHolder 4"/>
          <p:cNvSpPr>
            <a:spLocks noGrp="1"/>
          </p:cNvSpPr>
          <p:nvPr>
            <p:ph type="body"/>
          </p:nvPr>
        </p:nvSpPr>
        <p:spPr>
          <a:xfrm>
            <a:off x="7836480" y="184788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30" name="PlaceHolder 5"/>
          <p:cNvSpPr>
            <a:spLocks noGrp="1"/>
          </p:cNvSpPr>
          <p:nvPr>
            <p:ph type="body"/>
          </p:nvPr>
        </p:nvSpPr>
        <p:spPr>
          <a:xfrm>
            <a:off x="1230480" y="412056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31" name="PlaceHolder 6"/>
          <p:cNvSpPr>
            <a:spLocks noGrp="1"/>
          </p:cNvSpPr>
          <p:nvPr>
            <p:ph type="body"/>
          </p:nvPr>
        </p:nvSpPr>
        <p:spPr>
          <a:xfrm>
            <a:off x="4533480" y="412056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32" name="PlaceHolder 7"/>
          <p:cNvSpPr>
            <a:spLocks noGrp="1"/>
          </p:cNvSpPr>
          <p:nvPr>
            <p:ph type="body"/>
          </p:nvPr>
        </p:nvSpPr>
        <p:spPr>
          <a:xfrm>
            <a:off x="7836480" y="4120560"/>
            <a:ext cx="3142440" cy="20721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reserve="1">
  <p:cSld name="Title Slide">
    <p:bg>
      <p:bgPr>
        <a:solidFill>
          <a:srgbClr val="FFFFFF"/>
        </a:solidFill>
        <a:effectLst/>
      </p:bgPr>
    </p:bg>
    <p:spTree>
      <p:nvGrpSpPr>
        <p:cNvPr id="1" name=""/>
        <p:cNvGrpSpPr/>
        <p:nvPr/>
      </p:nvGrpSpPr>
      <p:grpSpPr>
        <a:xfrm>
          <a:off x="0" y="0"/>
          <a:ext cx="0" cy="0"/>
          <a:chOff x="0" y="0"/>
          <a:chExt cx="0" cy="0"/>
        </a:xfrm>
      </p:grpSpPr>
      <p:pic>
        <p:nvPicPr>
          <p:cNvPr id="33"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34"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35" name="Grafik 9" descr="Ein Bild, das Screenshot, weiß, Reihe, Design enthält.&#10;&#10;Automatisch generierte Beschreibung"/>
          <p:cNvPicPr/>
          <p:nvPr/>
        </p:nvPicPr>
        <p:blipFill>
          <a:blip r:embed="rId4"/>
          <a:stretch/>
        </p:blipFill>
        <p:spPr>
          <a:xfrm>
            <a:off x="0" y="283320"/>
            <a:ext cx="12188880" cy="6847200"/>
          </a:xfrm>
          <a:prstGeom prst="rect">
            <a:avLst/>
          </a:prstGeom>
          <a:noFill/>
          <a:ln w="0">
            <a:noFill/>
          </a:ln>
        </p:spPr>
      </p:pic>
      <p:pic>
        <p:nvPicPr>
          <p:cNvPr id="36"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37"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38"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39"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40" name="PlaceHolder 2"/>
          <p:cNvSpPr>
            <a:spLocks noGrp="1"/>
          </p:cNvSpPr>
          <p:nvPr>
            <p:ph type="body"/>
          </p:nvPr>
        </p:nvSpPr>
        <p:spPr>
          <a:xfrm>
            <a:off x="609480" y="1604520"/>
            <a:ext cx="10969920" cy="397476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800" b="0" u="none" strike="noStrike">
                <a:solidFill>
                  <a:schemeClr val="dk1"/>
                </a:solidFill>
                <a:effectLst/>
                <a:uFillTx/>
                <a:latin typeface="Arial"/>
                <a:ea typeface="DejaVu Sans"/>
              </a:rPr>
              <a:t>Format des Gliederungstextes durch Klicken bearbeiten</a:t>
            </a:r>
            <a:endParaRPr lang="de-DE" sz="2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2000" b="0" u="none" strike="noStrike">
                <a:solidFill>
                  <a:schemeClr val="dk1"/>
                </a:solidFill>
                <a:effectLst/>
                <a:uFillTx/>
                <a:latin typeface="Arial"/>
                <a:ea typeface="DejaVu Sans"/>
              </a:rPr>
              <a:t>Zweite Gliederungsebene</a:t>
            </a:r>
            <a:endParaRPr lang="de-DE" sz="20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Fünfte Gliederungsebene</a:t>
            </a:r>
            <a:endParaRPr lang="de-DE" sz="20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Sechste Gliederungsebene</a:t>
            </a:r>
            <a:endParaRPr lang="de-DE" sz="20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Siebte Gliederungsebene</a:t>
            </a:r>
            <a:endParaRPr lang="de-DE" sz="2000" b="0" u="none" strike="noStrike">
              <a:solidFill>
                <a:schemeClr val="dk1"/>
              </a:solidFill>
              <a:effectLst/>
              <a:uFillTx/>
              <a:latin typeface="Arial"/>
            </a:endParaRPr>
          </a:p>
        </p:txBody>
      </p:sp>
      <p:pic>
        <p:nvPicPr>
          <p:cNvPr id="41" name="Grafik 9" descr="Ein Bild, das Text, Schrift, Screenshot enthält.&#10;&#10;KI-generierte Inhalte können fehlerhaft sein."/>
          <p:cNvPicPr/>
          <p:nvPr/>
        </p:nvPicPr>
        <p:blipFill>
          <a:blip r:embed="rId7"/>
          <a:stretch/>
        </p:blipFill>
        <p:spPr>
          <a:xfrm>
            <a:off x="9842040" y="5654160"/>
            <a:ext cx="1925280" cy="993600"/>
          </a:xfrm>
          <a:prstGeom prst="rect">
            <a:avLst/>
          </a:prstGeom>
          <a:noFill/>
          <a:ln w="0">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Content">
    <p:bg>
      <p:bgPr>
        <a:solidFill>
          <a:srgbClr val="FFFFFF"/>
        </a:solidFill>
        <a:effectLst/>
      </p:bgPr>
    </p:bg>
    <p:spTree>
      <p:nvGrpSpPr>
        <p:cNvPr id="1" name=""/>
        <p:cNvGrpSpPr/>
        <p:nvPr/>
      </p:nvGrpSpPr>
      <p:grpSpPr>
        <a:xfrm>
          <a:off x="0" y="0"/>
          <a:ext cx="0" cy="0"/>
          <a:chOff x="0" y="0"/>
          <a:chExt cx="0" cy="0"/>
        </a:xfrm>
      </p:grpSpPr>
      <p:pic>
        <p:nvPicPr>
          <p:cNvPr id="4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4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44"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45"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46"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47"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48"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49" name="PlaceHolder 2"/>
          <p:cNvSpPr>
            <a:spLocks noGrp="1"/>
          </p:cNvSpPr>
          <p:nvPr>
            <p:ph type="body"/>
          </p:nvPr>
        </p:nvSpPr>
        <p:spPr>
          <a:xfrm>
            <a:off x="1230480" y="1847880"/>
            <a:ext cx="976608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itle, 2 Content">
    <p:bg>
      <p:bgPr>
        <a:solidFill>
          <a:srgbClr val="FFFFFF"/>
        </a:solidFill>
        <a:effectLst/>
      </p:bgPr>
    </p:bg>
    <p:spTree>
      <p:nvGrpSpPr>
        <p:cNvPr id="1" name=""/>
        <p:cNvGrpSpPr/>
        <p:nvPr/>
      </p:nvGrpSpPr>
      <p:grpSpPr>
        <a:xfrm>
          <a:off x="0" y="0"/>
          <a:ext cx="0" cy="0"/>
          <a:chOff x="0" y="0"/>
          <a:chExt cx="0" cy="0"/>
        </a:xfrm>
      </p:grpSpPr>
      <p:pic>
        <p:nvPicPr>
          <p:cNvPr id="50"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51"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52"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53"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54"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55"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56"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57" name="PlaceHolder 2"/>
          <p:cNvSpPr>
            <a:spLocks noGrp="1"/>
          </p:cNvSpPr>
          <p:nvPr>
            <p:ph type="body"/>
          </p:nvPr>
        </p:nvSpPr>
        <p:spPr>
          <a:xfrm>
            <a:off x="12304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58" name="PlaceHolder 3"/>
          <p:cNvSpPr>
            <a:spLocks noGrp="1"/>
          </p:cNvSpPr>
          <p:nvPr>
            <p:ph type="body"/>
          </p:nvPr>
        </p:nvSpPr>
        <p:spPr>
          <a:xfrm>
            <a:off x="62362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solidFill>
        <a:effectLst/>
      </p:bgPr>
    </p:bg>
    <p:spTree>
      <p:nvGrpSpPr>
        <p:cNvPr id="1" name=""/>
        <p:cNvGrpSpPr/>
        <p:nvPr/>
      </p:nvGrpSpPr>
      <p:grpSpPr>
        <a:xfrm>
          <a:off x="0" y="0"/>
          <a:ext cx="0" cy="0"/>
          <a:chOff x="0" y="0"/>
          <a:chExt cx="0" cy="0"/>
        </a:xfrm>
      </p:grpSpPr>
      <p:pic>
        <p:nvPicPr>
          <p:cNvPr id="59"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60"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61"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62"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63"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64"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65"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Centered Text">
    <p:bg>
      <p:bgPr>
        <a:solidFill>
          <a:srgbClr val="FFFFFF"/>
        </a:solidFill>
        <a:effectLst/>
      </p:bgPr>
    </p:bg>
    <p:spTree>
      <p:nvGrpSpPr>
        <p:cNvPr id="1" name=""/>
        <p:cNvGrpSpPr/>
        <p:nvPr/>
      </p:nvGrpSpPr>
      <p:grpSpPr>
        <a:xfrm>
          <a:off x="0" y="0"/>
          <a:ext cx="0" cy="0"/>
          <a:chOff x="0" y="0"/>
          <a:chExt cx="0" cy="0"/>
        </a:xfrm>
      </p:grpSpPr>
      <p:pic>
        <p:nvPicPr>
          <p:cNvPr id="66"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67"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68"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69"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70"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71"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AndTx" preserve="1">
  <p:cSld name="Title, 2 Content and Content">
    <p:bg>
      <p:bgPr>
        <a:solidFill>
          <a:srgbClr val="FFFFFF"/>
        </a:solidFill>
        <a:effectLst/>
      </p:bgPr>
    </p:bg>
    <p:spTree>
      <p:nvGrpSpPr>
        <p:cNvPr id="1" name=""/>
        <p:cNvGrpSpPr/>
        <p:nvPr/>
      </p:nvGrpSpPr>
      <p:grpSpPr>
        <a:xfrm>
          <a:off x="0" y="0"/>
          <a:ext cx="0" cy="0"/>
          <a:chOff x="0" y="0"/>
          <a:chExt cx="0" cy="0"/>
        </a:xfrm>
      </p:grpSpPr>
      <p:pic>
        <p:nvPicPr>
          <p:cNvPr id="72" name="Grafik 12" descr="Ein Bild, das Screenshot, weiß, Reihe, Design enthält.&#10;&#10;Automatisch generierte Beschreibung"/>
          <p:cNvPicPr/>
          <p:nvPr/>
        </p:nvPicPr>
        <p:blipFill>
          <a:blip r:embed="rId2"/>
          <a:stretch/>
        </p:blipFill>
        <p:spPr>
          <a:xfrm>
            <a:off x="0" y="3600"/>
            <a:ext cx="12188880" cy="6847200"/>
          </a:xfrm>
          <a:prstGeom prst="rect">
            <a:avLst/>
          </a:prstGeom>
          <a:noFill/>
          <a:ln w="0">
            <a:noFill/>
          </a:ln>
        </p:spPr>
      </p:pic>
      <p:pic>
        <p:nvPicPr>
          <p:cNvPr id="73" name="Grafik 6" descr="Das Logo des Projekts &quot;ComeSport. Kompetenznetzwerk&quot;."/>
          <p:cNvPicPr/>
          <p:nvPr/>
        </p:nvPicPr>
        <p:blipFill>
          <a:blip r:embed="rId3"/>
          <a:stretch/>
        </p:blipFill>
        <p:spPr>
          <a:xfrm>
            <a:off x="537120" y="279720"/>
            <a:ext cx="3408120" cy="866880"/>
          </a:xfrm>
          <a:prstGeom prst="rect">
            <a:avLst/>
          </a:prstGeom>
          <a:noFill/>
          <a:ln w="0">
            <a:noFill/>
          </a:ln>
        </p:spPr>
      </p:pic>
      <p:pic>
        <p:nvPicPr>
          <p:cNvPr id="74" name="Grafik 9" descr="Ein Bild, das Screenshot, weiß, Reihe, Design enthält.&#10;&#10;Automatisch generierte Beschreibung"/>
          <p:cNvPicPr/>
          <p:nvPr/>
        </p:nvPicPr>
        <p:blipFill>
          <a:blip r:embed="rId4"/>
          <a:stretch/>
        </p:blipFill>
        <p:spPr>
          <a:xfrm>
            <a:off x="0" y="0"/>
            <a:ext cx="12188880" cy="6847200"/>
          </a:xfrm>
          <a:prstGeom prst="rect">
            <a:avLst/>
          </a:prstGeom>
          <a:noFill/>
          <a:ln w="0">
            <a:noFill/>
          </a:ln>
        </p:spPr>
      </p:pic>
      <p:pic>
        <p:nvPicPr>
          <p:cNvPr id="75" name="Grafik 4" descr="Finanziert von der Europäischen Union. NextGenerationEU."/>
          <p:cNvPicPr/>
          <p:nvPr/>
        </p:nvPicPr>
        <p:blipFill>
          <a:blip r:embed="rId5"/>
          <a:stretch/>
        </p:blipFill>
        <p:spPr>
          <a:xfrm>
            <a:off x="7466400" y="5888160"/>
            <a:ext cx="2043720" cy="525240"/>
          </a:xfrm>
          <a:prstGeom prst="rect">
            <a:avLst/>
          </a:prstGeom>
          <a:noFill/>
          <a:ln w="0">
            <a:noFill/>
          </a:ln>
        </p:spPr>
      </p:pic>
      <p:pic>
        <p:nvPicPr>
          <p:cNvPr id="76" name="Grafik 5" descr="Ein Bild, das Text, Schrift, Symbol, Grafiken enthält.&#10;&#10;Automatisch generierte Beschreibung"/>
          <p:cNvPicPr/>
          <p:nvPr/>
        </p:nvPicPr>
        <p:blipFill>
          <a:blip r:embed="rId6"/>
          <a:stretch/>
        </p:blipFill>
        <p:spPr>
          <a:xfrm>
            <a:off x="1386360" y="5582520"/>
            <a:ext cx="2169000" cy="992520"/>
          </a:xfrm>
          <a:prstGeom prst="rect">
            <a:avLst/>
          </a:prstGeom>
          <a:noFill/>
          <a:ln w="0">
            <a:noFill/>
          </a:ln>
        </p:spPr>
      </p:pic>
      <p:pic>
        <p:nvPicPr>
          <p:cNvPr id="77" name="Grafik 8" descr="Das Logo des Projekts &quot;ComeSport. Kompetenznetzwerk&quot;."/>
          <p:cNvPicPr/>
          <p:nvPr/>
        </p:nvPicPr>
        <p:blipFill>
          <a:blip r:embed="rId3"/>
          <a:stretch/>
        </p:blipFill>
        <p:spPr>
          <a:xfrm>
            <a:off x="537120" y="279720"/>
            <a:ext cx="3408120" cy="866880"/>
          </a:xfrm>
          <a:prstGeom prst="rect">
            <a:avLst/>
          </a:prstGeom>
          <a:noFill/>
          <a:ln w="0">
            <a:noFill/>
          </a:ln>
        </p:spPr>
      </p:pic>
      <p:sp>
        <p:nvSpPr>
          <p:cNvPr id="78" name="PlaceHolder 1"/>
          <p:cNvSpPr>
            <a:spLocks noGrp="1"/>
          </p:cNvSpPr>
          <p:nvPr>
            <p:ph type="title"/>
          </p:nvPr>
        </p:nvSpPr>
        <p:spPr>
          <a:xfrm>
            <a:off x="1230480" y="928080"/>
            <a:ext cx="9766080" cy="8377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79" name="PlaceHolder 2"/>
          <p:cNvSpPr>
            <a:spLocks noGrp="1"/>
          </p:cNvSpPr>
          <p:nvPr>
            <p:ph type="body"/>
          </p:nvPr>
        </p:nvSpPr>
        <p:spPr>
          <a:xfrm>
            <a:off x="1230480" y="184788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80" name="PlaceHolder 3"/>
          <p:cNvSpPr>
            <a:spLocks noGrp="1"/>
          </p:cNvSpPr>
          <p:nvPr>
            <p:ph type="body"/>
          </p:nvPr>
        </p:nvSpPr>
        <p:spPr>
          <a:xfrm>
            <a:off x="6236280" y="1847880"/>
            <a:ext cx="4764240" cy="43480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81" name="PlaceHolder 4"/>
          <p:cNvSpPr>
            <a:spLocks noGrp="1"/>
          </p:cNvSpPr>
          <p:nvPr>
            <p:ph type="body"/>
          </p:nvPr>
        </p:nvSpPr>
        <p:spPr>
          <a:xfrm>
            <a:off x="1230480" y="4120560"/>
            <a:ext cx="4764240" cy="20721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sv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4.sv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4.sv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0.pn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34.png"/><Relationship Id="rId7"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2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4.png"/><Relationship Id="rId7"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31.svg"/><Relationship Id="rId4" Type="http://schemas.openxmlformats.org/officeDocument/2006/relationships/image" Target="../media/image35.svg"/><Relationship Id="rId9"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1.xml"/><Relationship Id="rId4" Type="http://schemas.openxmlformats.org/officeDocument/2006/relationships/image" Target="../media/image8.sv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21.xml"/><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39.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1007/s12662-022-00848-5" TargetMode="External"/><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hyperlink" Target="https://doi.org/10.1080/1475939X.2019.1682652" TargetMode="External"/><Relationship Id="rId5" Type="http://schemas.openxmlformats.org/officeDocument/2006/relationships/hyperlink" Target="https://doi.org/10.1080/1475939X.2013.813404" TargetMode="External"/><Relationship Id="rId4" Type="http://schemas.openxmlformats.org/officeDocument/2006/relationships/hyperlink" Target="https://doi.org/10.3390/educsci10040110"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creativecommons.org/licenses/by-sa/4.0/deed.de"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1.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PlaceHolder 1"/>
          <p:cNvSpPr>
            <a:spLocks noGrp="1"/>
          </p:cNvSpPr>
          <p:nvPr>
            <p:ph type="title"/>
          </p:nvPr>
        </p:nvSpPr>
        <p:spPr>
          <a:xfrm>
            <a:off x="1523880" y="520920"/>
            <a:ext cx="9140760" cy="2384280"/>
          </a:xfrm>
          <a:prstGeom prst="rect">
            <a:avLst/>
          </a:prstGeom>
          <a:noFill/>
          <a:ln w="0">
            <a:noFill/>
          </a:ln>
        </p:spPr>
        <p:txBody>
          <a:bodyPr lIns="0" tIns="0" rIns="0" bIns="0" anchor="b">
            <a:noAutofit/>
          </a:bodyPr>
          <a:lstStyle>
            <a:lvl1pPr indent="0" algn="ctr" defTabSz="914400">
              <a:lnSpc>
                <a:spcPct val="90000"/>
              </a:lnSpc>
              <a:buNone/>
              <a:tabLst>
                <a:tab pos="0" algn="l"/>
              </a:tabLst>
              <a:defRPr lang="de-DE" sz="6000" b="1" u="none" strike="noStrike">
                <a:solidFill>
                  <a:srgbClr val="000000"/>
                </a:solidFill>
                <a:effectLst/>
                <a:uFillTx/>
                <a:latin typeface="Calibri Light"/>
                <a:ea typeface="DejaVu Sans"/>
              </a:defRPr>
            </a:lvl1pPr>
          </a:lstStyle>
          <a:p>
            <a:pPr indent="0" algn="ctr" defTabSz="914400">
              <a:lnSpc>
                <a:spcPct val="90000"/>
              </a:lnSpc>
              <a:buNone/>
              <a:tabLst>
                <a:tab pos="0" algn="l"/>
              </a:tabLst>
            </a:pPr>
            <a:r>
              <a:rPr lang="de-DE" sz="6000" b="1" u="none" strike="noStrike">
                <a:solidFill>
                  <a:srgbClr val="000000"/>
                </a:solidFill>
                <a:effectLst/>
                <a:uFillTx/>
                <a:latin typeface="Calibri Light"/>
                <a:ea typeface="DejaVu Sans"/>
              </a:rPr>
              <a:t>Bewegungslernen durch Videoanalyse/-feedback</a:t>
            </a:r>
            <a:endParaRPr lang="de-DE" sz="6000" b="0" u="none" strike="noStrike">
              <a:solidFill>
                <a:schemeClr val="dk1"/>
              </a:solidFill>
              <a:effectLst/>
              <a:uFillTx/>
              <a:latin typeface="Arial"/>
            </a:endParaRPr>
          </a:p>
        </p:txBody>
      </p:sp>
      <p:sp>
        <p:nvSpPr>
          <p:cNvPr id="214" name="PlaceHolder 2"/>
          <p:cNvSpPr>
            <a:spLocks noGrp="1"/>
          </p:cNvSpPr>
          <p:nvPr>
            <p:ph type="subTitle"/>
          </p:nvPr>
        </p:nvSpPr>
        <p:spPr>
          <a:xfrm>
            <a:off x="1523880" y="3429000"/>
            <a:ext cx="9140760" cy="2032560"/>
          </a:xfrm>
          <a:prstGeom prst="rect">
            <a:avLst/>
          </a:prstGeom>
          <a:noFill/>
          <a:ln w="0">
            <a:noFill/>
          </a:ln>
        </p:spPr>
        <p:txBody>
          <a:bodyPr lIns="0" tIns="0" rIns="0" bIns="0" anchor="t">
            <a:noAutofit/>
          </a:bodyPr>
          <a:lstStyle>
            <a:lvl1pPr marL="228600" indent="0" algn="ctr" defTabSz="914400">
              <a:lnSpc>
                <a:spcPct val="90000"/>
              </a:lnSpc>
              <a:spcBef>
                <a:spcPts val="1001"/>
              </a:spcBef>
              <a:buNone/>
              <a:tabLst>
                <a:tab pos="0" algn="l"/>
              </a:tabLst>
              <a:defRPr lang="de-DE" sz="2400" b="0" u="none" strike="noStrike">
                <a:solidFill>
                  <a:srgbClr val="FF0000"/>
                </a:solidFill>
                <a:effectLst/>
                <a:highlight>
                  <a:srgbClr val="FFFF00"/>
                </a:highlight>
                <a:uFillTx/>
                <a:latin typeface="Calibri"/>
                <a:ea typeface="DejaVu Sans"/>
              </a:defRPr>
            </a:lvl1pPr>
          </a:lstStyle>
          <a:p>
            <a:pPr marL="228600" indent="0" algn="ctr" defTabSz="914400">
              <a:lnSpc>
                <a:spcPct val="90000"/>
              </a:lnSpc>
              <a:spcBef>
                <a:spcPts val="1001"/>
              </a:spcBef>
              <a:buNone/>
              <a:tabLst>
                <a:tab pos="0" algn="l"/>
              </a:tabLst>
            </a:pPr>
            <a:r>
              <a:rPr lang="de-DE" sz="2400" b="0" u="none" strike="noStrike">
                <a:solidFill>
                  <a:srgbClr val="FF0000"/>
                </a:solidFill>
                <a:effectLst/>
                <a:highlight>
                  <a:srgbClr val="FFFF00"/>
                </a:highlight>
                <a:uFillTx/>
                <a:latin typeface="Calibri"/>
                <a:ea typeface="DejaVu Sans"/>
              </a:rPr>
              <a:t>Namen der Fortbildenden</a:t>
            </a:r>
            <a:endParaRPr lang="de-DE" sz="24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r>
              <a:rPr lang="de-DE" sz="1800" b="0" i="1" u="none" strike="noStrike">
                <a:solidFill>
                  <a:srgbClr val="FF0000"/>
                </a:solidFill>
                <a:effectLst/>
                <a:highlight>
                  <a:srgbClr val="FFFF00"/>
                </a:highlight>
                <a:uFillTx/>
                <a:latin typeface="Calibri"/>
                <a:ea typeface="DejaVu Sans"/>
              </a:rPr>
              <a:t>Kontakt der Fortbildenden</a:t>
            </a:r>
            <a:endParaRPr lang="de-DE" sz="18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endParaRPr lang="de-DE" sz="24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endParaRPr lang="de-DE" sz="24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r>
              <a:rPr lang="de-DE" sz="2400" b="0" u="none" strike="noStrike">
                <a:solidFill>
                  <a:srgbClr val="FF0000"/>
                </a:solidFill>
                <a:effectLst/>
                <a:highlight>
                  <a:srgbClr val="FFFF00"/>
                </a:highlight>
                <a:uFillTx/>
                <a:latin typeface="Calibri"/>
                <a:ea typeface="DejaVu Sans"/>
              </a:rPr>
              <a:t>Institution der Fortbildenden</a:t>
            </a:r>
            <a:endParaRPr lang="de-DE" sz="2400" b="0" u="none" strike="noStrike">
              <a:solidFill>
                <a:srgbClr val="000000"/>
              </a:solidFill>
              <a:effectLst/>
              <a:uFillTx/>
              <a:latin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PlaceHolder 1"/>
          <p:cNvSpPr>
            <a:spLocks noGrp="1"/>
          </p:cNvSpPr>
          <p:nvPr>
            <p:ph type="title"/>
          </p:nvPr>
        </p:nvSpPr>
        <p:spPr>
          <a:xfrm>
            <a:off x="1230120" y="107712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64" name="PlaceHolder 2"/>
          <p:cNvSpPr>
            <a:spLocks noGrp="1"/>
          </p:cNvSpPr>
          <p:nvPr>
            <p:ph/>
          </p:nvPr>
        </p:nvSpPr>
        <p:spPr>
          <a:xfrm>
            <a:off x="1230480" y="191736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65"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pic>
        <p:nvPicPr>
          <p:cNvPr id="266" name="Grafik 4"/>
          <p:cNvPicPr/>
          <p:nvPr/>
        </p:nvPicPr>
        <p:blipFill>
          <a:blip r:embed="rId3"/>
          <a:stretch/>
        </p:blipFill>
        <p:spPr>
          <a:xfrm>
            <a:off x="6548400" y="1837800"/>
            <a:ext cx="4389840" cy="2606400"/>
          </a:xfrm>
          <a:prstGeom prst="rect">
            <a:avLst/>
          </a:prstGeom>
          <a:noFill/>
          <a:ln w="0">
            <a:noFill/>
          </a:ln>
          <a:effectLst>
            <a:softEdge rad="31680"/>
          </a:effectLst>
        </p:spPr>
      </p:pic>
      <p:pic>
        <p:nvPicPr>
          <p:cNvPr id="267" name="Grafik 6" descr="Nach rechts zeigender Zeigefinger mit Handrücken"/>
          <p:cNvPicPr/>
          <p:nvPr/>
        </p:nvPicPr>
        <p:blipFill>
          <a:blip r:embed="rId4">
            <a:extLst>
              <a:ext uri="{96DAC541-7B7A-43D3-8B79-37D633B846F1}">
                <asvg:svgBlip xmlns:asvg="http://schemas.microsoft.com/office/drawing/2016/SVG/main" r:embed="rId5"/>
              </a:ext>
            </a:extLst>
          </a:blip>
          <a:stretch/>
        </p:blipFill>
        <p:spPr>
          <a:xfrm rot="16200000">
            <a:off x="7791840" y="4459320"/>
            <a:ext cx="593640" cy="593640"/>
          </a:xfrm>
          <a:prstGeom prst="rect">
            <a:avLst/>
          </a:prstGeom>
          <a:noFill/>
          <a:ln w="0">
            <a:noFill/>
          </a:ln>
        </p:spPr>
      </p:pic>
      <p:pic>
        <p:nvPicPr>
          <p:cNvPr id="268" name="Grafik 8" descr="Linienpfeil: Gerade"/>
          <p:cNvPicPr/>
          <p:nvPr/>
        </p:nvPicPr>
        <p:blipFill>
          <a:blip r:embed="rId6">
            <a:extLst>
              <a:ext uri="{96DAC541-7B7A-43D3-8B79-37D633B846F1}">
                <asvg:svgBlip xmlns:asvg="http://schemas.microsoft.com/office/drawing/2016/SVG/main" r:embed="rId7"/>
              </a:ext>
            </a:extLst>
          </a:blip>
          <a:stretch/>
        </p:blipFill>
        <p:spPr>
          <a:xfrm>
            <a:off x="7560720" y="4360680"/>
            <a:ext cx="328320" cy="328320"/>
          </a:xfrm>
          <a:prstGeom prst="rect">
            <a:avLst/>
          </a:prstGeom>
          <a:noFill/>
          <a:ln w="0">
            <a:noFill/>
          </a:ln>
        </p:spPr>
      </p:pic>
      <p:pic>
        <p:nvPicPr>
          <p:cNvPr id="269" name="Grafik 12" descr="Linienpfeil: Gerade"/>
          <p:cNvPicPr/>
          <p:nvPr/>
        </p:nvPicPr>
        <p:blipFill>
          <a:blip r:embed="rId8"/>
          <a:stretch/>
        </p:blipFill>
        <p:spPr>
          <a:xfrm rot="10800000">
            <a:off x="8125200" y="4350240"/>
            <a:ext cx="328320" cy="328320"/>
          </a:xfrm>
          <a:prstGeom prst="rect">
            <a:avLst/>
          </a:prstGeom>
          <a:noFill/>
          <a:ln w="0">
            <a:noFill/>
          </a:ln>
        </p:spPr>
      </p:pic>
      <p:sp>
        <p:nvSpPr>
          <p:cNvPr id="270" name="PlaceHolder 3"/>
          <p:cNvSpPr>
            <a:spLocks noGrp="1"/>
          </p:cNvSpPr>
          <p:nvPr>
            <p:ph type="sldNum" idx="48"/>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9ED5C995-8318-4EE6-A6F5-2097A9AFED88}" type="slidenum">
              <a:rPr lang="de-DE" sz="1200" b="0" u="none" strike="noStrike">
                <a:solidFill>
                  <a:srgbClr val="8B8B8B"/>
                </a:solidFill>
                <a:effectLst/>
                <a:uFillTx/>
                <a:latin typeface="Calibri"/>
                <a:ea typeface="DejaVu Sans"/>
              </a:rPr>
              <a:t>10</a:t>
            </a:fld>
            <a:endParaRPr lang="de-DE" sz="1200" b="0" u="none" strike="noStrike">
              <a:solidFill>
                <a:srgbClr val="000000"/>
              </a:solidFill>
              <a:effectLst/>
              <a:uFillTx/>
              <a:latin typeface="Calibri"/>
            </a:endParaRPr>
          </a:p>
        </p:txBody>
      </p:sp>
      <p:grpSp>
        <p:nvGrpSpPr>
          <p:cNvPr id="271" name="Gruppieren 3"/>
          <p:cNvGrpSpPr/>
          <p:nvPr/>
        </p:nvGrpSpPr>
        <p:grpSpPr>
          <a:xfrm>
            <a:off x="97920" y="5903280"/>
            <a:ext cx="1632600" cy="815040"/>
            <a:chOff x="97920" y="5903280"/>
            <a:chExt cx="1632600" cy="815040"/>
          </a:xfrm>
        </p:grpSpPr>
        <p:pic>
          <p:nvPicPr>
            <p:cNvPr id="272" name="Grafik 5" descr="Dokument"/>
            <p:cNvPicPr/>
            <p:nvPr/>
          </p:nvPicPr>
          <p:blipFill>
            <a:blip r:embed="rId9"/>
            <a:stretch/>
          </p:blipFill>
          <p:spPr>
            <a:xfrm>
              <a:off x="97920" y="5903280"/>
              <a:ext cx="815040" cy="815040"/>
            </a:xfrm>
            <a:prstGeom prst="rect">
              <a:avLst/>
            </a:prstGeom>
            <a:noFill/>
            <a:ln w="0">
              <a:noFill/>
            </a:ln>
          </p:spPr>
        </p:pic>
        <p:sp>
          <p:nvSpPr>
            <p:cNvPr id="273" name="Textfeld 7"/>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74" name="Rechteck 10"/>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67"/>
                                        </p:tgtEl>
                                        <p:attrNameLst>
                                          <p:attrName>style.visibility</p:attrName>
                                        </p:attrNameLst>
                                      </p:cBhvr>
                                      <p:to>
                                        <p:strVal val="visible"/>
                                      </p:to>
                                    </p:set>
                                  </p:childTnLst>
                                </p:cTn>
                              </p:par>
                              <p:par>
                                <p:cTn id="7" presetID="1" presetClass="entr" fill="hold" nodeType="withEffect">
                                  <p:stCondLst>
                                    <p:cond delay="0"/>
                                  </p:stCondLst>
                                  <p:childTnLst>
                                    <p:set>
                                      <p:cBhvr>
                                        <p:cTn id="8" dur="1" fill="hold">
                                          <p:stCondLst>
                                            <p:cond delay="0"/>
                                          </p:stCondLst>
                                        </p:cTn>
                                        <p:tgtEl>
                                          <p:spTgt spid="269"/>
                                        </p:tgtEl>
                                        <p:attrNameLst>
                                          <p:attrName>style.visibility</p:attrName>
                                        </p:attrNameLst>
                                      </p:cBhvr>
                                      <p:to>
                                        <p:strVal val="visible"/>
                                      </p:to>
                                    </p:set>
                                  </p:childTnLst>
                                </p:cTn>
                              </p:par>
                              <p:par>
                                <p:cTn id="9" presetID="1" presetClass="entr" fill="hold" nodeType="withEffect">
                                  <p:stCondLst>
                                    <p:cond delay="0"/>
                                  </p:stCondLst>
                                  <p:childTnLst>
                                    <p:set>
                                      <p:cBhvr>
                                        <p:cTn id="10" dur="1" fill="hold">
                                          <p:stCondLst>
                                            <p:cond delay="0"/>
                                          </p:stCondLst>
                                        </p:cTn>
                                        <p:tgtEl>
                                          <p:spTgt spid="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PlaceHolder 1"/>
          <p:cNvSpPr>
            <a:spLocks noGrp="1"/>
          </p:cNvSpPr>
          <p:nvPr>
            <p:ph type="title"/>
          </p:nvPr>
        </p:nvSpPr>
        <p:spPr>
          <a:xfrm>
            <a:off x="1230120" y="106488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76" name="PlaceHolder 2"/>
          <p:cNvSpPr>
            <a:spLocks noGrp="1"/>
          </p:cNvSpPr>
          <p:nvPr>
            <p:ph/>
          </p:nvPr>
        </p:nvSpPr>
        <p:spPr>
          <a:xfrm>
            <a:off x="1230480" y="193788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77"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78" name="PlaceHolder 3"/>
          <p:cNvSpPr>
            <a:spLocks noGrp="1"/>
          </p:cNvSpPr>
          <p:nvPr>
            <p:ph type="sldNum" idx="49"/>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284632E6-CDB3-4319-BC90-B7759CA50246}" type="slidenum">
              <a:rPr lang="de-DE" sz="1200" b="0" u="none" strike="noStrike">
                <a:solidFill>
                  <a:srgbClr val="8B8B8B"/>
                </a:solidFill>
                <a:effectLst/>
                <a:uFillTx/>
                <a:latin typeface="Calibri"/>
                <a:ea typeface="DejaVu Sans"/>
              </a:rPr>
              <a:t>11</a:t>
            </a:fld>
            <a:endParaRPr lang="de-DE" sz="1200" b="0" u="none" strike="noStrike">
              <a:solidFill>
                <a:srgbClr val="000000"/>
              </a:solidFill>
              <a:effectLst/>
              <a:uFillTx/>
              <a:latin typeface="Calibri"/>
            </a:endParaRPr>
          </a:p>
        </p:txBody>
      </p:sp>
      <p:grpSp>
        <p:nvGrpSpPr>
          <p:cNvPr id="279" name="Gruppieren 7"/>
          <p:cNvGrpSpPr/>
          <p:nvPr/>
        </p:nvGrpSpPr>
        <p:grpSpPr>
          <a:xfrm>
            <a:off x="97920" y="5903280"/>
            <a:ext cx="1632600" cy="815040"/>
            <a:chOff x="97920" y="5903280"/>
            <a:chExt cx="1632600" cy="815040"/>
          </a:xfrm>
        </p:grpSpPr>
        <p:pic>
          <p:nvPicPr>
            <p:cNvPr id="280" name="Grafik 8" descr="Dokument"/>
            <p:cNvPicPr/>
            <p:nvPr/>
          </p:nvPicPr>
          <p:blipFill>
            <a:blip r:embed="rId3"/>
            <a:stretch/>
          </p:blipFill>
          <p:spPr>
            <a:xfrm>
              <a:off x="97920" y="5903280"/>
              <a:ext cx="815040" cy="815040"/>
            </a:xfrm>
            <a:prstGeom prst="rect">
              <a:avLst/>
            </a:prstGeom>
            <a:noFill/>
            <a:ln w="0">
              <a:noFill/>
            </a:ln>
          </p:spPr>
        </p:pic>
        <p:sp>
          <p:nvSpPr>
            <p:cNvPr id="281" name="Textfeld 10"/>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82" name="Rechteck 11"/>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283" name="Rechteck 1"/>
          <p:cNvSpPr/>
          <p:nvPr/>
        </p:nvSpPr>
        <p:spPr>
          <a:xfrm>
            <a:off x="7113240" y="1994760"/>
            <a:ext cx="3883320" cy="3816720"/>
          </a:xfrm>
          <a:prstGeom prst="rect">
            <a:avLst/>
          </a:prstGeom>
          <a:blipFill rotWithShape="0">
            <a:blip r:embed="rId4"/>
            <a:srcRect/>
            <a:stretch/>
          </a:blipFill>
          <a:ln>
            <a:solidFill>
              <a:srgbClr val="3D67B1"/>
            </a:solidFill>
          </a:ln>
          <a:effectLst>
            <a:softEdge rad="3168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PlaceHolder 1"/>
          <p:cNvSpPr>
            <a:spLocks noGrp="1"/>
          </p:cNvSpPr>
          <p:nvPr>
            <p:ph type="title"/>
          </p:nvPr>
        </p:nvSpPr>
        <p:spPr>
          <a:xfrm>
            <a:off x="1230120" y="108036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85" name="PlaceHolder 2"/>
          <p:cNvSpPr>
            <a:spLocks noGrp="1"/>
          </p:cNvSpPr>
          <p:nvPr>
            <p:ph/>
          </p:nvPr>
        </p:nvSpPr>
        <p:spPr>
          <a:xfrm>
            <a:off x="1230480" y="196164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86"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87" name="PlaceHolder 3"/>
          <p:cNvSpPr>
            <a:spLocks noGrp="1"/>
          </p:cNvSpPr>
          <p:nvPr>
            <p:ph type="sldNum" idx="50"/>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1074D702-0C00-445B-9F2F-E5F05942D151}" type="slidenum">
              <a:rPr lang="de-DE" sz="1200" b="0" u="none" strike="noStrike">
                <a:solidFill>
                  <a:srgbClr val="8B8B8B"/>
                </a:solidFill>
                <a:effectLst/>
                <a:uFillTx/>
                <a:latin typeface="Calibri"/>
                <a:ea typeface="DejaVu Sans"/>
              </a:rPr>
              <a:t>12</a:t>
            </a:fld>
            <a:endParaRPr lang="de-DE" sz="1200" b="0" u="none" strike="noStrike">
              <a:solidFill>
                <a:srgbClr val="000000"/>
              </a:solidFill>
              <a:effectLst/>
              <a:uFillTx/>
              <a:latin typeface="Calibri"/>
            </a:endParaRPr>
          </a:p>
        </p:txBody>
      </p:sp>
      <p:grpSp>
        <p:nvGrpSpPr>
          <p:cNvPr id="288" name="Gruppieren 7"/>
          <p:cNvGrpSpPr/>
          <p:nvPr/>
        </p:nvGrpSpPr>
        <p:grpSpPr>
          <a:xfrm>
            <a:off x="97920" y="5903280"/>
            <a:ext cx="1632600" cy="815040"/>
            <a:chOff x="97920" y="5903280"/>
            <a:chExt cx="1632600" cy="815040"/>
          </a:xfrm>
        </p:grpSpPr>
        <p:pic>
          <p:nvPicPr>
            <p:cNvPr id="289" name="Grafik 8" descr="Dokument"/>
            <p:cNvPicPr/>
            <p:nvPr/>
          </p:nvPicPr>
          <p:blipFill>
            <a:blip r:embed="rId3"/>
            <a:stretch/>
          </p:blipFill>
          <p:spPr>
            <a:xfrm>
              <a:off x="97920" y="5903280"/>
              <a:ext cx="815040" cy="815040"/>
            </a:xfrm>
            <a:prstGeom prst="rect">
              <a:avLst/>
            </a:prstGeom>
            <a:noFill/>
            <a:ln w="0">
              <a:noFill/>
            </a:ln>
          </p:spPr>
        </p:pic>
        <p:sp>
          <p:nvSpPr>
            <p:cNvPr id="290" name="Textfeld 10"/>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91" name="Rechteck 11"/>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292" name="Rechteck 1"/>
          <p:cNvSpPr/>
          <p:nvPr/>
        </p:nvSpPr>
        <p:spPr>
          <a:xfrm>
            <a:off x="6095880" y="1992960"/>
            <a:ext cx="4862880" cy="3097080"/>
          </a:xfrm>
          <a:prstGeom prst="rect">
            <a:avLst/>
          </a:prstGeom>
          <a:blipFill rotWithShape="0">
            <a:blip r:embed="rId4"/>
            <a:srcRect/>
            <a:stretch/>
          </a:blipFill>
          <a:ln>
            <a:solidFill>
              <a:srgbClr val="3D67B1"/>
            </a:solidFill>
          </a:ln>
          <a:effectLst>
            <a:softEdge rad="3168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pic>
        <p:nvPicPr>
          <p:cNvPr id="293" name="Grafik 292"/>
          <p:cNvPicPr/>
          <p:nvPr/>
        </p:nvPicPr>
        <p:blipFill>
          <a:blip r:embed="rId5"/>
          <a:stretch/>
        </p:blipFill>
        <p:spPr>
          <a:xfrm>
            <a:off x="6760800" y="4919400"/>
            <a:ext cx="7467480" cy="507600"/>
          </a:xfrm>
          <a:prstGeom prst="rect">
            <a:avLst/>
          </a:prstGeom>
          <a:noFill/>
          <a:ln w="0">
            <a:noFill/>
          </a:ln>
        </p:spPr>
      </p:pic>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PlaceHolder 1"/>
          <p:cNvSpPr>
            <a:spLocks noGrp="1"/>
          </p:cNvSpPr>
          <p:nvPr>
            <p:ph type="title"/>
          </p:nvPr>
        </p:nvSpPr>
        <p:spPr>
          <a:xfrm>
            <a:off x="1230120" y="114228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95" name="PlaceHolder 2"/>
          <p:cNvSpPr>
            <a:spLocks noGrp="1"/>
          </p:cNvSpPr>
          <p:nvPr>
            <p:ph/>
          </p:nvPr>
        </p:nvSpPr>
        <p:spPr>
          <a:xfrm>
            <a:off x="1230480" y="198252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96"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97" name="PlaceHolder 3"/>
          <p:cNvSpPr>
            <a:spLocks noGrp="1"/>
          </p:cNvSpPr>
          <p:nvPr>
            <p:ph type="sldNum" idx="51"/>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C0044799-2B1A-48F3-B4B5-8D2325F5B6E8}" type="slidenum">
              <a:rPr lang="de-DE" sz="1200" b="0" u="none" strike="noStrike">
                <a:solidFill>
                  <a:srgbClr val="8B8B8B"/>
                </a:solidFill>
                <a:effectLst/>
                <a:uFillTx/>
                <a:latin typeface="Calibri"/>
                <a:ea typeface="DejaVu Sans"/>
              </a:rPr>
              <a:t>13</a:t>
            </a:fld>
            <a:endParaRPr lang="de-DE" sz="1200" b="0" u="none" strike="noStrike">
              <a:solidFill>
                <a:srgbClr val="000000"/>
              </a:solidFill>
              <a:effectLst/>
              <a:uFillTx/>
              <a:latin typeface="Calibri"/>
            </a:endParaRPr>
          </a:p>
        </p:txBody>
      </p:sp>
      <p:grpSp>
        <p:nvGrpSpPr>
          <p:cNvPr id="298" name="Gruppieren 11"/>
          <p:cNvGrpSpPr/>
          <p:nvPr/>
        </p:nvGrpSpPr>
        <p:grpSpPr>
          <a:xfrm>
            <a:off x="97920" y="5903280"/>
            <a:ext cx="1632600" cy="815040"/>
            <a:chOff x="97920" y="5903280"/>
            <a:chExt cx="1632600" cy="815040"/>
          </a:xfrm>
        </p:grpSpPr>
        <p:pic>
          <p:nvPicPr>
            <p:cNvPr id="299" name="Grafik 12" descr="Dokument"/>
            <p:cNvPicPr/>
            <p:nvPr/>
          </p:nvPicPr>
          <p:blipFill>
            <a:blip r:embed="rId3"/>
            <a:stretch/>
          </p:blipFill>
          <p:spPr>
            <a:xfrm>
              <a:off x="97920" y="5903280"/>
              <a:ext cx="815040" cy="815040"/>
            </a:xfrm>
            <a:prstGeom prst="rect">
              <a:avLst/>
            </a:prstGeom>
            <a:noFill/>
            <a:ln w="0">
              <a:noFill/>
            </a:ln>
          </p:spPr>
        </p:pic>
        <p:sp>
          <p:nvSpPr>
            <p:cNvPr id="300" name="Textfeld 13"/>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01" name="Rechteck 14"/>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302" name="Rechteck 1"/>
          <p:cNvSpPr/>
          <p:nvPr/>
        </p:nvSpPr>
        <p:spPr>
          <a:xfrm>
            <a:off x="6775920" y="1926360"/>
            <a:ext cx="3666240" cy="3555720"/>
          </a:xfrm>
          <a:prstGeom prst="rect">
            <a:avLst/>
          </a:prstGeom>
          <a:blipFill rotWithShape="0">
            <a:blip r:embed="rId4"/>
            <a:srcRect/>
            <a:stretch/>
          </a:blipFill>
          <a:ln>
            <a:solidFill>
              <a:srgbClr val="3D67B1"/>
            </a:solidFill>
          </a:ln>
          <a:effectLst>
            <a:softEdge rad="3168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PlaceHolder 1"/>
          <p:cNvSpPr>
            <a:spLocks noGrp="1"/>
          </p:cNvSpPr>
          <p:nvPr>
            <p:ph type="title"/>
          </p:nvPr>
        </p:nvSpPr>
        <p:spPr>
          <a:xfrm>
            <a:off x="1230120" y="113328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Umfangreiche Videoanalyse</a:t>
            </a:r>
            <a:endParaRPr lang="de-DE" sz="4400" b="0" u="none" strike="noStrike">
              <a:solidFill>
                <a:schemeClr val="dk1"/>
              </a:solidFill>
              <a:effectLst/>
              <a:uFillTx/>
              <a:latin typeface="Arial"/>
            </a:endParaRPr>
          </a:p>
        </p:txBody>
      </p:sp>
      <p:sp>
        <p:nvSpPr>
          <p:cNvPr id="304" name="PlaceHolder 2"/>
          <p:cNvSpPr>
            <a:spLocks noGrp="1"/>
          </p:cNvSpPr>
          <p:nvPr>
            <p:ph/>
          </p:nvPr>
        </p:nvSpPr>
        <p:spPr>
          <a:xfrm>
            <a:off x="1193040" y="2034000"/>
            <a:ext cx="6234480" cy="252144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Detaillierte Analyse einer Bewegung</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Technische Unterstützung durch Apps möglich, aber nicht notwendig</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Individuelles und detailliertes Feedback möglich</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Vertiefte Auseinandersetzung mit der Disziplin/Sportart</a:t>
            </a:r>
            <a:endParaRPr lang="de-DE" sz="2000" b="0" u="none" strike="noStrike" dirty="0">
              <a:solidFill>
                <a:schemeClr val="dk1"/>
              </a:solidFill>
              <a:effectLst/>
              <a:uFillTx/>
              <a:latin typeface="Arial"/>
            </a:endParaRPr>
          </a:p>
        </p:txBody>
      </p:sp>
      <p:sp>
        <p:nvSpPr>
          <p:cNvPr id="305"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pic>
        <p:nvPicPr>
          <p:cNvPr id="306" name="Grafik 2"/>
          <p:cNvPicPr/>
          <p:nvPr/>
        </p:nvPicPr>
        <p:blipFill>
          <a:blip r:embed="rId3"/>
          <a:stretch/>
        </p:blipFill>
        <p:spPr>
          <a:xfrm>
            <a:off x="7713180" y="1973160"/>
            <a:ext cx="3389400" cy="2220840"/>
          </a:xfrm>
          <a:prstGeom prst="rect">
            <a:avLst/>
          </a:prstGeom>
          <a:noFill/>
          <a:ln w="0">
            <a:noFill/>
          </a:ln>
          <a:effectLst>
            <a:softEdge rad="25560"/>
          </a:effectLst>
        </p:spPr>
      </p:pic>
      <p:sp>
        <p:nvSpPr>
          <p:cNvPr id="307" name="PlaceHolder 3"/>
          <p:cNvSpPr>
            <a:spLocks noGrp="1"/>
          </p:cNvSpPr>
          <p:nvPr>
            <p:ph type="sldNum" idx="52"/>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8E8542AB-134D-4501-91FB-06AF8D5D7F60}" type="slidenum">
              <a:rPr lang="de-DE" sz="1200" b="0" u="none" strike="noStrike">
                <a:solidFill>
                  <a:srgbClr val="8B8B8B"/>
                </a:solidFill>
                <a:effectLst/>
                <a:uFillTx/>
                <a:latin typeface="Calibri"/>
                <a:ea typeface="DejaVu Sans"/>
              </a:rPr>
              <a:t>14</a:t>
            </a:fld>
            <a:endParaRPr lang="de-DE" sz="1200" b="0" u="none" strike="noStrike">
              <a:solidFill>
                <a:srgbClr val="000000"/>
              </a:solidFill>
              <a:effectLst/>
              <a:uFillTx/>
              <a:latin typeface="Calibri"/>
            </a:endParaRPr>
          </a:p>
        </p:txBody>
      </p:sp>
      <p:grpSp>
        <p:nvGrpSpPr>
          <p:cNvPr id="308" name="Gruppieren 7"/>
          <p:cNvGrpSpPr/>
          <p:nvPr/>
        </p:nvGrpSpPr>
        <p:grpSpPr>
          <a:xfrm>
            <a:off x="97920" y="5903280"/>
            <a:ext cx="1632600" cy="815040"/>
            <a:chOff x="97920" y="5903280"/>
            <a:chExt cx="1632600" cy="815040"/>
          </a:xfrm>
        </p:grpSpPr>
        <p:pic>
          <p:nvPicPr>
            <p:cNvPr id="309" name="Grafik 8" descr="Dokument"/>
            <p:cNvPicPr/>
            <p:nvPr/>
          </p:nvPicPr>
          <p:blipFill>
            <a:blip r:embed="rId4"/>
            <a:stretch/>
          </p:blipFill>
          <p:spPr>
            <a:xfrm>
              <a:off x="97920" y="5903280"/>
              <a:ext cx="815040" cy="815040"/>
            </a:xfrm>
            <a:prstGeom prst="rect">
              <a:avLst/>
            </a:prstGeom>
            <a:noFill/>
            <a:ln w="0">
              <a:noFill/>
            </a:ln>
          </p:spPr>
        </p:pic>
        <p:sp>
          <p:nvSpPr>
            <p:cNvPr id="310" name="Textfeld 10"/>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11" name="Rechteck 11"/>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312" name="Textfeld 1"/>
          <p:cNvSpPr/>
          <p:nvPr/>
        </p:nvSpPr>
        <p:spPr>
          <a:xfrm>
            <a:off x="1430280" y="4848480"/>
            <a:ext cx="7977600" cy="674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defTabSz="914400">
              <a:lnSpc>
                <a:spcPct val="100000"/>
              </a:lnSpc>
              <a:buClr>
                <a:srgbClr val="000000"/>
              </a:buClr>
              <a:buFont typeface="Arial"/>
              <a:buChar char="•"/>
            </a:pPr>
            <a:r>
              <a:rPr lang="de-DE" sz="2000" b="0" u="none" strike="noStrike">
                <a:solidFill>
                  <a:schemeClr val="dk1"/>
                </a:solidFill>
                <a:effectLst/>
                <a:uFillTx/>
                <a:latin typeface="Calibri"/>
                <a:ea typeface="DejaVu Sans"/>
              </a:rPr>
              <a:t>Datenschutz: Einverständnis notwendig, da Videos gespeichert werden</a:t>
            </a:r>
            <a:endParaRPr lang="de-DE" sz="2000" b="0" u="none" strike="noStrike">
              <a:solidFill>
                <a:srgbClr val="000000"/>
              </a:solidFill>
              <a:effectLst/>
              <a:uFillTx/>
              <a:latin typeface="Calibri"/>
            </a:endParaRPr>
          </a:p>
          <a:p>
            <a:pPr defTabSz="914400">
              <a:lnSpc>
                <a:spcPct val="100000"/>
              </a:lnSpc>
            </a:pPr>
            <a:endParaRPr lang="de-DE" sz="1800" b="0" u="none" strike="noStrike">
              <a:solidFill>
                <a:srgbClr val="000000"/>
              </a:solidFill>
              <a:effectLst/>
              <a:uFillTx/>
              <a:latin typeface="Calibri"/>
            </a:endParaRPr>
          </a:p>
        </p:txBody>
      </p:sp>
      <p:sp>
        <p:nvSpPr>
          <p:cNvPr id="2" name="Textfeld 1">
            <a:extLst>
              <a:ext uri="{FF2B5EF4-FFF2-40B4-BE49-F238E27FC236}">
                <a16:creationId xmlns:a16="http://schemas.microsoft.com/office/drawing/2014/main" id="{E6B9FF8C-E46D-BAE0-220B-00687222DBED}"/>
              </a:ext>
            </a:extLst>
          </p:cNvPr>
          <p:cNvSpPr txBox="1"/>
          <p:nvPr/>
        </p:nvSpPr>
        <p:spPr>
          <a:xfrm>
            <a:off x="8077922" y="4170897"/>
            <a:ext cx="3213068" cy="521766"/>
          </a:xfrm>
          <a:prstGeom prst="rect">
            <a:avLst/>
          </a:prstGeom>
          <a:noFill/>
          <a:ln w="0">
            <a:noFill/>
          </a:ln>
        </p:spPr>
        <p:txBody>
          <a:bodyPr wrap="square" lIns="90000" tIns="45000" rIns="90000" bIns="45000" anchor="t">
            <a:spAutoFit/>
          </a:bodyPr>
          <a:lstStyle/>
          <a:p>
            <a:r>
              <a:rPr lang="de-DE" sz="1000" b="0" i="1" u="none" strike="noStrike" dirty="0">
                <a:solidFill>
                  <a:schemeClr val="dk1"/>
                </a:solidFill>
                <a:effectLst/>
                <a:uFillTx/>
                <a:latin typeface="Calibri"/>
                <a:ea typeface="DejaVu Sans"/>
              </a:rPr>
              <a:t>Bild generiert mit DALL·E (OpenAI), 12.03.2025, Nutzung gemäß OpenAI Terms</a:t>
            </a:r>
            <a:r>
              <a:rPr lang="de-DE" sz="1800" b="0" i="1" u="none" strike="noStrike" dirty="0">
                <a:solidFill>
                  <a:schemeClr val="dk1"/>
                </a:solidFill>
                <a:effectLst/>
                <a:uFillTx/>
                <a:latin typeface="Calibri"/>
                <a:ea typeface="DejaVu Sans"/>
              </a:rPr>
              <a:t>.</a:t>
            </a:r>
            <a:endParaRPr lang="de-DE" sz="1800" b="0" u="none" strike="noStrike" dirty="0">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0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0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0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0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PlaceHolder 1"/>
          <p:cNvSpPr>
            <a:spLocks noGrp="1"/>
          </p:cNvSpPr>
          <p:nvPr>
            <p:ph type="title"/>
          </p:nvPr>
        </p:nvSpPr>
        <p:spPr>
          <a:xfrm>
            <a:off x="1230120" y="119520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Video Delay</a:t>
            </a:r>
            <a:endParaRPr lang="de-DE" sz="4400" b="0" u="none" strike="noStrike">
              <a:solidFill>
                <a:schemeClr val="dk1"/>
              </a:solidFill>
              <a:effectLst/>
              <a:uFillTx/>
              <a:latin typeface="Arial"/>
            </a:endParaRPr>
          </a:p>
        </p:txBody>
      </p:sp>
      <p:sp>
        <p:nvSpPr>
          <p:cNvPr id="315" name="PlaceHolder 2"/>
          <p:cNvSpPr>
            <a:spLocks noGrp="1"/>
          </p:cNvSpPr>
          <p:nvPr>
            <p:ph/>
          </p:nvPr>
        </p:nvSpPr>
        <p:spPr>
          <a:xfrm>
            <a:off x="1230480" y="2049120"/>
            <a:ext cx="5752080" cy="207900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Verzögerte Wiedergabe einer Bewegung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Bis zu vier Mal nacheinander</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Individuell anpassbare zeitliche Verzögerung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Keine Speicherung der Videos</a:t>
            </a:r>
            <a:endParaRPr lang="de-DE" sz="2000" b="0" u="none" strike="noStrike">
              <a:solidFill>
                <a:schemeClr val="dk1"/>
              </a:solidFill>
              <a:effectLst/>
              <a:uFillTx/>
              <a:latin typeface="Arial"/>
            </a:endParaRPr>
          </a:p>
        </p:txBody>
      </p:sp>
      <p:sp>
        <p:nvSpPr>
          <p:cNvPr id="316"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17" name="PlaceHolder 3"/>
          <p:cNvSpPr>
            <a:spLocks noGrp="1"/>
          </p:cNvSpPr>
          <p:nvPr>
            <p:ph type="sldNum" idx="53"/>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FFBD40B-5144-4F67-BBB4-7F8830186AEC}" type="slidenum">
              <a:rPr lang="de-DE" sz="1200" b="0" u="none" strike="noStrike">
                <a:solidFill>
                  <a:srgbClr val="8B8B8B"/>
                </a:solidFill>
                <a:effectLst/>
                <a:uFillTx/>
                <a:latin typeface="Calibri"/>
                <a:ea typeface="DejaVu Sans"/>
              </a:rPr>
              <a:t>15</a:t>
            </a:fld>
            <a:endParaRPr lang="de-DE" sz="1200" b="0" u="none" strike="noStrike">
              <a:solidFill>
                <a:srgbClr val="000000"/>
              </a:solidFill>
              <a:effectLst/>
              <a:uFillTx/>
              <a:latin typeface="Calibri"/>
            </a:endParaRPr>
          </a:p>
        </p:txBody>
      </p:sp>
      <p:grpSp>
        <p:nvGrpSpPr>
          <p:cNvPr id="318" name="Gruppieren 7"/>
          <p:cNvGrpSpPr/>
          <p:nvPr/>
        </p:nvGrpSpPr>
        <p:grpSpPr>
          <a:xfrm>
            <a:off x="97920" y="5903280"/>
            <a:ext cx="1632600" cy="815040"/>
            <a:chOff x="97920" y="5903280"/>
            <a:chExt cx="1632600" cy="815040"/>
          </a:xfrm>
        </p:grpSpPr>
        <p:pic>
          <p:nvPicPr>
            <p:cNvPr id="319" name="Grafik 8" descr="Dokument"/>
            <p:cNvPicPr/>
            <p:nvPr/>
          </p:nvPicPr>
          <p:blipFill>
            <a:blip r:embed="rId3"/>
            <a:stretch/>
          </p:blipFill>
          <p:spPr>
            <a:xfrm>
              <a:off x="97920" y="5903280"/>
              <a:ext cx="815040" cy="815040"/>
            </a:xfrm>
            <a:prstGeom prst="rect">
              <a:avLst/>
            </a:prstGeom>
            <a:noFill/>
            <a:ln w="0">
              <a:noFill/>
            </a:ln>
          </p:spPr>
        </p:pic>
        <p:sp>
          <p:nvSpPr>
            <p:cNvPr id="320" name="Textfeld 10"/>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21" name="Rechteck 11"/>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cxnSp>
        <p:nvCxnSpPr>
          <p:cNvPr id="322" name="Gerade Verbindung 1"/>
          <p:cNvCxnSpPr/>
          <p:nvPr/>
        </p:nvCxnSpPr>
        <p:spPr>
          <a:xfrm flipH="1">
            <a:off x="19066320" y="14451120"/>
            <a:ext cx="5909400" cy="2880"/>
          </a:xfrm>
          <a:prstGeom prst="straightConnector1">
            <a:avLst/>
          </a:prstGeom>
          <a:ln w="0">
            <a:solidFill>
              <a:srgbClr val="000000"/>
            </a:solidFill>
          </a:ln>
        </p:spPr>
      </p:cxnSp>
      <p:sp>
        <p:nvSpPr>
          <p:cNvPr id="323" name="Rechteck 2"/>
          <p:cNvSpPr/>
          <p:nvPr/>
        </p:nvSpPr>
        <p:spPr>
          <a:xfrm>
            <a:off x="6985080" y="1407240"/>
            <a:ext cx="3613320" cy="3362400"/>
          </a:xfrm>
          <a:prstGeom prst="rect">
            <a:avLst/>
          </a:prstGeom>
          <a:blipFill rotWithShape="0">
            <a:blip r:embed="rId4"/>
            <a:srcRect/>
            <a:stretch/>
          </a:blipFill>
          <a:ln>
            <a:solidFill>
              <a:srgbClr val="3D67B1"/>
            </a:solidFill>
          </a:ln>
          <a:effectLst>
            <a:softEdge rad="3168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
        <p:nvSpPr>
          <p:cNvPr id="324" name="Textfeld 1"/>
          <p:cNvSpPr/>
          <p:nvPr/>
        </p:nvSpPr>
        <p:spPr>
          <a:xfrm>
            <a:off x="1199160" y="4489200"/>
            <a:ext cx="8475120" cy="11005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marL="685800" indent="-457200" defTabSz="914400">
              <a:lnSpc>
                <a:spcPct val="100000"/>
              </a:lnSpc>
              <a:spcBef>
                <a:spcPts val="1417"/>
              </a:spcBef>
              <a:tabLst>
                <a:tab pos="0" algn="l"/>
              </a:tabLst>
            </a:pPr>
            <a:endParaRPr lang="de-DE" sz="1800" b="0" u="none" strike="noStrike">
              <a:solidFill>
                <a:srgbClr val="000000"/>
              </a:solidFill>
              <a:effectLst/>
              <a:uFillTx/>
              <a:latin typeface="Calibri"/>
            </a:endParaRPr>
          </a:p>
          <a:p>
            <a:pPr marL="685800" indent="-457200" defTabSz="914400">
              <a:lnSpc>
                <a:spcPct val="100000"/>
              </a:lnSpc>
              <a:spcBef>
                <a:spcPts val="1417"/>
              </a:spcBef>
              <a:buClr>
                <a:srgbClr val="000000"/>
              </a:buClr>
              <a:buFont typeface="Arial"/>
              <a:buChar char="•"/>
              <a:tabLst>
                <a:tab pos="0" algn="l"/>
              </a:tabLst>
            </a:pPr>
            <a:r>
              <a:rPr lang="de-DE" sz="1800" b="0" u="none" strike="noStrike">
                <a:solidFill>
                  <a:schemeClr val="dk1"/>
                </a:solidFill>
                <a:effectLst/>
                <a:uFillTx/>
                <a:latin typeface="Calibri"/>
                <a:ea typeface="DejaVu Sans"/>
              </a:rPr>
              <a:t>Datenschutz: kein Einverständnis notwendig, da Videos nicht gespeichert werden</a:t>
            </a:r>
            <a:endParaRPr lang="de-DE" sz="1800" b="0" u="none" strike="noStrike">
              <a:solidFill>
                <a:srgbClr val="000000"/>
              </a:solidFill>
              <a:effectLst/>
              <a:uFillTx/>
              <a:latin typeface="Calibri"/>
            </a:endParaRPr>
          </a:p>
          <a:p>
            <a:pPr defTabSz="914400">
              <a:lnSpc>
                <a:spcPct val="100000"/>
              </a:lnSpc>
              <a:tabLst>
                <a:tab pos="0" algn="l"/>
              </a:tabLst>
            </a:pPr>
            <a:endParaRPr lang="de-DE" sz="18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PlaceHolder 1"/>
          <p:cNvSpPr>
            <a:spLocks noGrp="1"/>
          </p:cNvSpPr>
          <p:nvPr>
            <p:ph type="title"/>
          </p:nvPr>
        </p:nvSpPr>
        <p:spPr>
          <a:xfrm>
            <a:off x="1230120" y="109764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326" name="PlaceHolder 2"/>
          <p:cNvSpPr>
            <a:spLocks noGrp="1"/>
          </p:cNvSpPr>
          <p:nvPr>
            <p:ph/>
          </p:nvPr>
        </p:nvSpPr>
        <p:spPr>
          <a:xfrm>
            <a:off x="1230480" y="193788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327"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28" name="PlaceHolder 3"/>
          <p:cNvSpPr>
            <a:spLocks noGrp="1"/>
          </p:cNvSpPr>
          <p:nvPr>
            <p:ph type="sldNum" idx="54"/>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904719AC-3204-403C-BF0E-4190362E86C9}" type="slidenum">
              <a:rPr lang="de-DE" sz="1200" b="0" u="none" strike="noStrike">
                <a:solidFill>
                  <a:srgbClr val="8B8B8B"/>
                </a:solidFill>
                <a:effectLst/>
                <a:uFillTx/>
                <a:latin typeface="Calibri"/>
                <a:ea typeface="DejaVu Sans"/>
              </a:rPr>
              <a:t>16</a:t>
            </a:fld>
            <a:endParaRPr lang="de-DE" sz="1200" b="0" u="none" strike="noStrike">
              <a:solidFill>
                <a:srgbClr val="000000"/>
              </a:solidFill>
              <a:effectLst/>
              <a:uFillTx/>
              <a:latin typeface="Calibri"/>
            </a:endParaRPr>
          </a:p>
        </p:txBody>
      </p:sp>
      <p:grpSp>
        <p:nvGrpSpPr>
          <p:cNvPr id="329" name="Gruppieren 5"/>
          <p:cNvGrpSpPr/>
          <p:nvPr/>
        </p:nvGrpSpPr>
        <p:grpSpPr>
          <a:xfrm>
            <a:off x="97920" y="5903280"/>
            <a:ext cx="1632600" cy="815040"/>
            <a:chOff x="97920" y="5903280"/>
            <a:chExt cx="1632600" cy="815040"/>
          </a:xfrm>
        </p:grpSpPr>
        <p:pic>
          <p:nvPicPr>
            <p:cNvPr id="330" name="Grafik 6" descr="Dokument"/>
            <p:cNvPicPr/>
            <p:nvPr/>
          </p:nvPicPr>
          <p:blipFill>
            <a:blip r:embed="rId3">
              <a:extLst>
                <a:ext uri="{96DAC541-7B7A-43D3-8B79-37D633B846F1}">
                  <asvg:svgBlip xmlns:asvg="http://schemas.microsoft.com/office/drawing/2016/SVG/main" r:embed="rId4"/>
                </a:ext>
              </a:extLst>
            </a:blip>
            <a:stretch/>
          </p:blipFill>
          <p:spPr>
            <a:xfrm>
              <a:off x="97920" y="5903280"/>
              <a:ext cx="815040" cy="815040"/>
            </a:xfrm>
            <a:prstGeom prst="rect">
              <a:avLst/>
            </a:prstGeom>
            <a:noFill/>
            <a:ln w="0">
              <a:noFill/>
            </a:ln>
          </p:spPr>
        </p:pic>
        <p:sp>
          <p:nvSpPr>
            <p:cNvPr id="331" name="Textfeld 7"/>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32" name="Rechteck 8"/>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PlaceHolder 1"/>
          <p:cNvSpPr>
            <a:spLocks noGrp="1"/>
          </p:cNvSpPr>
          <p:nvPr>
            <p:ph type="title"/>
          </p:nvPr>
        </p:nvSpPr>
        <p:spPr>
          <a:xfrm>
            <a:off x="1230120" y="109764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334" name="PlaceHolder 2"/>
          <p:cNvSpPr>
            <a:spLocks noGrp="1"/>
          </p:cNvSpPr>
          <p:nvPr>
            <p:ph/>
          </p:nvPr>
        </p:nvSpPr>
        <p:spPr>
          <a:xfrm>
            <a:off x="1230480" y="193788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1400" b="0" u="none" strike="noStrike">
                <a:solidFill>
                  <a:srgbClr val="000000"/>
                </a:solidFill>
                <a:effectLst/>
                <a:uFillTx/>
                <a:latin typeface="Calibri"/>
                <a:ea typeface="DejaVu Sans"/>
              </a:rPr>
              <a:t>Slow-Motion</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1400" b="0" u="none" strike="noStrike">
                <a:solidFill>
                  <a:srgbClr val="000000"/>
                </a:solidFill>
                <a:effectLst/>
                <a:uFillTx/>
                <a:latin typeface="Calibri"/>
                <a:ea typeface="DejaVu Sans"/>
              </a:rPr>
              <a:t>Video Overlay</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1400" b="0" u="none" strike="noStrike">
                <a:solidFill>
                  <a:srgbClr val="000000"/>
                </a:solidFill>
                <a:effectLst/>
                <a:uFillTx/>
                <a:latin typeface="Calibri"/>
                <a:ea typeface="DejaVu Sans"/>
              </a:rPr>
              <a:t>Side by Side Comparison</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1400" b="0" u="none" strike="noStrike">
                <a:solidFill>
                  <a:srgbClr val="000000"/>
                </a:solidFill>
                <a:effectLst/>
                <a:uFillTx/>
                <a:latin typeface="Calibri"/>
                <a:ea typeface="DejaVu Sans"/>
              </a:rPr>
              <a:t>Videoannotation</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1400" b="0" u="none" strike="noStrike">
                <a:solidFill>
                  <a:srgbClr val="000000"/>
                </a:solidFill>
                <a:effectLst/>
                <a:uFillTx/>
                <a:latin typeface="Calibri"/>
                <a:ea typeface="DejaVu Sans"/>
              </a:rPr>
              <a:t>Umfangreiche Videoanalyse</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1400" b="0" u="none" strike="noStrike">
                <a:solidFill>
                  <a:srgbClr val="000000"/>
                </a:solidFill>
                <a:effectLst/>
                <a:uFillTx/>
                <a:latin typeface="Calibri"/>
                <a:ea typeface="DejaVu Sans"/>
              </a:rPr>
              <a:t>Video Delay</a:t>
            </a:r>
            <a:endParaRPr lang="de-DE" sz="1400" b="0" u="none" strike="noStrike">
              <a:solidFill>
                <a:schemeClr val="dk1"/>
              </a:solidFill>
              <a:effectLst/>
              <a:uFillTx/>
              <a:latin typeface="Arial"/>
            </a:endParaRPr>
          </a:p>
        </p:txBody>
      </p:sp>
      <p:sp>
        <p:nvSpPr>
          <p:cNvPr id="335"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36" name="PlaceHolder 3"/>
          <p:cNvSpPr>
            <a:spLocks noGrp="1"/>
          </p:cNvSpPr>
          <p:nvPr>
            <p:ph type="sldNum" idx="55"/>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CA6C3A0E-CD52-4009-BBCC-6A82F57969C6}" type="slidenum">
              <a:rPr lang="de-DE" sz="1200" b="0" u="none" strike="noStrike">
                <a:solidFill>
                  <a:srgbClr val="8B8B8B"/>
                </a:solidFill>
                <a:effectLst/>
                <a:uFillTx/>
                <a:latin typeface="Calibri"/>
                <a:ea typeface="DejaVu Sans"/>
              </a:rPr>
              <a:t>17</a:t>
            </a:fld>
            <a:endParaRPr lang="de-DE" sz="1200" b="0" u="none" strike="noStrike">
              <a:solidFill>
                <a:srgbClr val="000000"/>
              </a:solidFill>
              <a:effectLst/>
              <a:uFillTx/>
              <a:latin typeface="Calibri"/>
            </a:endParaRPr>
          </a:p>
        </p:txBody>
      </p:sp>
      <p:grpSp>
        <p:nvGrpSpPr>
          <p:cNvPr id="337" name="Gruppieren 5"/>
          <p:cNvGrpSpPr/>
          <p:nvPr/>
        </p:nvGrpSpPr>
        <p:grpSpPr>
          <a:xfrm>
            <a:off x="97920" y="5903280"/>
            <a:ext cx="1632600" cy="815040"/>
            <a:chOff x="97920" y="5903280"/>
            <a:chExt cx="1632600" cy="815040"/>
          </a:xfrm>
        </p:grpSpPr>
        <p:pic>
          <p:nvPicPr>
            <p:cNvPr id="338" name="Grafik 6" descr="Dokument"/>
            <p:cNvPicPr/>
            <p:nvPr/>
          </p:nvPicPr>
          <p:blipFill>
            <a:blip r:embed="rId3">
              <a:extLst>
                <a:ext uri="{96DAC541-7B7A-43D3-8B79-37D633B846F1}">
                  <asvg:svgBlip xmlns:asvg="http://schemas.microsoft.com/office/drawing/2016/SVG/main" r:embed="rId4"/>
                </a:ext>
              </a:extLst>
            </a:blip>
            <a:stretch/>
          </p:blipFill>
          <p:spPr>
            <a:xfrm>
              <a:off x="97920" y="5903280"/>
              <a:ext cx="815040" cy="815040"/>
            </a:xfrm>
            <a:prstGeom prst="rect">
              <a:avLst/>
            </a:prstGeom>
            <a:noFill/>
            <a:ln w="0">
              <a:noFill/>
            </a:ln>
          </p:spPr>
        </p:pic>
        <p:sp>
          <p:nvSpPr>
            <p:cNvPr id="339" name="Textfeld 7"/>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40" name="Rechteck 8"/>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341" name="Abgerundetes Rechteck 1"/>
          <p:cNvSpPr/>
          <p:nvPr/>
        </p:nvSpPr>
        <p:spPr>
          <a:xfrm>
            <a:off x="4107600" y="3992400"/>
            <a:ext cx="6482880" cy="2017800"/>
          </a:xfrm>
          <a:custGeom>
            <a:avLst/>
            <a:gdLst>
              <a:gd name="textAreaLeft" fmla="*/ 0 w 6482880"/>
              <a:gd name="textAreaRight" fmla="*/ 6485040 w 6482880"/>
              <a:gd name="textAreaTop" fmla="*/ 0 h 2017800"/>
              <a:gd name="textAreaBottom" fmla="*/ 2019960 h 2017800"/>
              <a:gd name="GluePoint1X" fmla="*/ 0 w 6485141"/>
              <a:gd name="GluePoint1Y" fmla="*/ 336656 h 2019898"/>
              <a:gd name="GluePoint2X" fmla="*/ 336656 w 6485141"/>
              <a:gd name="GluePoint2Y" fmla="*/ 0 h 2019898"/>
              <a:gd name="GluePoint3X" fmla="*/ 1098651 w 6485141"/>
              <a:gd name="GluePoint3Y" fmla="*/ 0 h 2019898"/>
              <a:gd name="GluePoint4X" fmla="*/ 1686292 w 6485141"/>
              <a:gd name="GluePoint4Y" fmla="*/ 0 h 2019898"/>
              <a:gd name="GluePoint5X" fmla="*/ 2215814 w 6485141"/>
              <a:gd name="GluePoint5Y" fmla="*/ 0 h 2019898"/>
              <a:gd name="GluePoint6X" fmla="*/ 2919691 w 6485141"/>
              <a:gd name="GluePoint6Y" fmla="*/ 0 h 2019898"/>
              <a:gd name="GluePoint7X" fmla="*/ 3507332 w 6485141"/>
              <a:gd name="GluePoint7Y" fmla="*/ 0 h 2019898"/>
              <a:gd name="GluePoint8X" fmla="*/ 4269327 w 6485141"/>
              <a:gd name="GluePoint8Y" fmla="*/ 0 h 2019898"/>
              <a:gd name="GluePoint9X" fmla="*/ 4798849 w 6485141"/>
              <a:gd name="GluePoint9Y" fmla="*/ 0 h 2019898"/>
              <a:gd name="GluePoint10X" fmla="*/ 5560845 w 6485141"/>
              <a:gd name="GluePoint10Y" fmla="*/ 0 h 2019898"/>
              <a:gd name="GluePoint11X" fmla="*/ 6148485 w 6485141"/>
              <a:gd name="GluePoint11Y" fmla="*/ 0 h 2019898"/>
              <a:gd name="GluePoint12X" fmla="*/ 6485141 w 6485141"/>
              <a:gd name="GluePoint12Y" fmla="*/ 336656 h 2019898"/>
              <a:gd name="GluePoint13X" fmla="*/ 6485141 w 6485141"/>
              <a:gd name="GluePoint13Y" fmla="*/ 1023415 h 2019898"/>
              <a:gd name="GluePoint14X" fmla="*/ 6485141 w 6485141"/>
              <a:gd name="GluePoint14Y" fmla="*/ 1683242 h 2019898"/>
              <a:gd name="GluePoint15X" fmla="*/ 6148485 w 6485141"/>
              <a:gd name="GluePoint15Y" fmla="*/ 2019898 h 2019898"/>
              <a:gd name="GluePoint16X" fmla="*/ 5502726 w 6485141"/>
              <a:gd name="GluePoint16Y" fmla="*/ 2019898 h 2019898"/>
              <a:gd name="GluePoint17X" fmla="*/ 4740731 w 6485141"/>
              <a:gd name="GluePoint17Y" fmla="*/ 2019898 h 2019898"/>
              <a:gd name="GluePoint18X" fmla="*/ 4094972 w 6485141"/>
              <a:gd name="GluePoint18Y" fmla="*/ 2019898 h 2019898"/>
              <a:gd name="GluePoint19X" fmla="*/ 3623568 w 6485141"/>
              <a:gd name="GluePoint19Y" fmla="*/ 2019898 h 2019898"/>
              <a:gd name="GluePoint20X" fmla="*/ 3094046 w 6485141"/>
              <a:gd name="GluePoint20Y" fmla="*/ 2019898 h 2019898"/>
              <a:gd name="GluePoint21X" fmla="*/ 2332051 w 6485141"/>
              <a:gd name="GluePoint21Y" fmla="*/ 2019898 h 2019898"/>
              <a:gd name="GluePoint22X" fmla="*/ 1686292 w 6485141"/>
              <a:gd name="GluePoint22Y" fmla="*/ 2019898 h 2019898"/>
              <a:gd name="GluePoint23X" fmla="*/ 1156770 w 6485141"/>
              <a:gd name="GluePoint23Y" fmla="*/ 2019898 h 2019898"/>
              <a:gd name="GluePoint24X" fmla="*/ 336656 w 6485141"/>
              <a:gd name="GluePoint24Y" fmla="*/ 2019898 h 2019898"/>
              <a:gd name="GluePoint25X" fmla="*/ 0 w 6485141"/>
              <a:gd name="GluePoint25Y" fmla="*/ 1683242 h 2019898"/>
              <a:gd name="GluePoint26X" fmla="*/ 0 w 6485141"/>
              <a:gd name="GluePoint26Y" fmla="*/ 1009949 h 2019898"/>
              <a:gd name="GluePoint27X" fmla="*/ 0 w 6485141"/>
              <a:gd name="GluePoint27Y" fmla="*/ 336656 h 2019898"/>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Lst>
            <a:rect l="textAreaLeft" t="textAreaTop" r="textAreaRight" b="textAreaBottom"/>
            <a:pathLst>
              <a:path w="6485141" h="2019898">
                <a:moveTo>
                  <a:pt x="0" y="336656"/>
                </a:moveTo>
                <a:cubicBezTo>
                  <a:pt x="-21484" y="137474"/>
                  <a:pt x="128636" y="8291"/>
                  <a:pt x="336656" y="0"/>
                </a:cubicBezTo>
                <a:cubicBezTo>
                  <a:pt x="491985" y="-10754"/>
                  <a:pt x="825859" y="1138"/>
                  <a:pt x="1098651" y="0"/>
                </a:cubicBezTo>
                <a:cubicBezTo>
                  <a:pt x="1371444" y="-1138"/>
                  <a:pt x="1472814" y="1267"/>
                  <a:pt x="1686292" y="0"/>
                </a:cubicBezTo>
                <a:cubicBezTo>
                  <a:pt x="1899770" y="-1267"/>
                  <a:pt x="1997407" y="15515"/>
                  <a:pt x="2215814" y="0"/>
                </a:cubicBezTo>
                <a:cubicBezTo>
                  <a:pt x="2434221" y="-15515"/>
                  <a:pt x="2675290" y="15295"/>
                  <a:pt x="2919691" y="0"/>
                </a:cubicBezTo>
                <a:cubicBezTo>
                  <a:pt x="3164092" y="-15295"/>
                  <a:pt x="3242163" y="-12874"/>
                  <a:pt x="3507332" y="0"/>
                </a:cubicBezTo>
                <a:cubicBezTo>
                  <a:pt x="3772501" y="12874"/>
                  <a:pt x="4007958" y="-12839"/>
                  <a:pt x="4269327" y="0"/>
                </a:cubicBezTo>
                <a:cubicBezTo>
                  <a:pt x="4530696" y="12839"/>
                  <a:pt x="4639641" y="17999"/>
                  <a:pt x="4798849" y="0"/>
                </a:cubicBezTo>
                <a:cubicBezTo>
                  <a:pt x="4958057" y="-17999"/>
                  <a:pt x="5310180" y="2888"/>
                  <a:pt x="5560845" y="0"/>
                </a:cubicBezTo>
                <a:cubicBezTo>
                  <a:pt x="5811510" y="-2888"/>
                  <a:pt x="5912240" y="24941"/>
                  <a:pt x="6148485" y="0"/>
                </a:cubicBezTo>
                <a:cubicBezTo>
                  <a:pt x="6290689" y="-2501"/>
                  <a:pt x="6494244" y="125763"/>
                  <a:pt x="6485141" y="336656"/>
                </a:cubicBezTo>
                <a:cubicBezTo>
                  <a:pt x="6458756" y="648347"/>
                  <a:pt x="6479126" y="807903"/>
                  <a:pt x="6485141" y="1023415"/>
                </a:cubicBezTo>
                <a:cubicBezTo>
                  <a:pt x="6491156" y="1238927"/>
                  <a:pt x="6506907" y="1452645"/>
                  <a:pt x="6485141" y="1683242"/>
                </a:cubicBezTo>
                <a:cubicBezTo>
                  <a:pt x="6507852" y="1840979"/>
                  <a:pt x="6311367" y="2010988"/>
                  <a:pt x="6148485" y="2019898"/>
                </a:cubicBezTo>
                <a:cubicBezTo>
                  <a:pt x="5858070" y="1999549"/>
                  <a:pt x="5693104" y="2021943"/>
                  <a:pt x="5502726" y="2019898"/>
                </a:cubicBezTo>
                <a:cubicBezTo>
                  <a:pt x="5312348" y="2017853"/>
                  <a:pt x="5099373" y="1988729"/>
                  <a:pt x="4740731" y="2019898"/>
                </a:cubicBezTo>
                <a:cubicBezTo>
                  <a:pt x="4382090" y="2051067"/>
                  <a:pt x="4225195" y="1992205"/>
                  <a:pt x="4094972" y="2019898"/>
                </a:cubicBezTo>
                <a:cubicBezTo>
                  <a:pt x="3964749" y="2047591"/>
                  <a:pt x="3858834" y="1998005"/>
                  <a:pt x="3623568" y="2019898"/>
                </a:cubicBezTo>
                <a:cubicBezTo>
                  <a:pt x="3388302" y="2041791"/>
                  <a:pt x="3251715" y="2016667"/>
                  <a:pt x="3094046" y="2019898"/>
                </a:cubicBezTo>
                <a:cubicBezTo>
                  <a:pt x="2936377" y="2023129"/>
                  <a:pt x="2589896" y="2054068"/>
                  <a:pt x="2332051" y="2019898"/>
                </a:cubicBezTo>
                <a:cubicBezTo>
                  <a:pt x="2074207" y="1985728"/>
                  <a:pt x="2004399" y="2051197"/>
                  <a:pt x="1686292" y="2019898"/>
                </a:cubicBezTo>
                <a:cubicBezTo>
                  <a:pt x="1368185" y="1988599"/>
                  <a:pt x="1328415" y="2022267"/>
                  <a:pt x="1156770" y="2019898"/>
                </a:cubicBezTo>
                <a:cubicBezTo>
                  <a:pt x="985125" y="2017529"/>
                  <a:pt x="597730" y="2049590"/>
                  <a:pt x="336656" y="2019898"/>
                </a:cubicBezTo>
                <a:cubicBezTo>
                  <a:pt x="108950" y="2017534"/>
                  <a:pt x="10542" y="1878248"/>
                  <a:pt x="0" y="1683242"/>
                </a:cubicBezTo>
                <a:cubicBezTo>
                  <a:pt x="16441" y="1508440"/>
                  <a:pt x="-22037" y="1164111"/>
                  <a:pt x="0" y="1009949"/>
                </a:cubicBezTo>
                <a:cubicBezTo>
                  <a:pt x="22037" y="855787"/>
                  <a:pt x="-589" y="639036"/>
                  <a:pt x="0" y="336656"/>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sp>
        <p:nvSpPr>
          <p:cNvPr id="342" name="Textfeld 3"/>
          <p:cNvSpPr/>
          <p:nvPr/>
        </p:nvSpPr>
        <p:spPr>
          <a:xfrm>
            <a:off x="4260240" y="4177800"/>
            <a:ext cx="6177960" cy="2224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defTabSz="914400">
              <a:lnSpc>
                <a:spcPct val="100000"/>
              </a:lnSpc>
              <a:buClr>
                <a:srgbClr val="000000"/>
              </a:buClr>
              <a:buFont typeface="Symbol" charset="2"/>
              <a:buChar char=""/>
            </a:pPr>
            <a:r>
              <a:rPr lang="de-DE" sz="2000" b="0" u="none" strike="noStrike">
                <a:solidFill>
                  <a:schemeClr val="dk1"/>
                </a:solidFill>
                <a:effectLst/>
                <a:uFillTx/>
                <a:latin typeface="Calibri"/>
                <a:ea typeface="DejaVu Sans"/>
              </a:rPr>
              <a:t>Welche Erfahrungen haben Sie bisher gesammelt?</a:t>
            </a:r>
            <a:endParaRPr lang="de-DE" sz="2000" b="0" u="none" strike="noStrike">
              <a:solidFill>
                <a:srgbClr val="000000"/>
              </a:solidFill>
              <a:effectLst/>
              <a:uFillTx/>
              <a:latin typeface="Calibri"/>
            </a:endParaRPr>
          </a:p>
          <a:p>
            <a:pPr marL="343080" indent="-343080" defTabSz="914400">
              <a:lnSpc>
                <a:spcPct val="100000"/>
              </a:lnSpc>
              <a:buClr>
                <a:srgbClr val="000000"/>
              </a:buClr>
              <a:buFont typeface="Symbol" charset="2"/>
              <a:buChar char=""/>
            </a:pPr>
            <a:r>
              <a:rPr lang="de-DE" sz="2000" b="0" u="none" strike="noStrike">
                <a:solidFill>
                  <a:schemeClr val="dk1"/>
                </a:solidFill>
                <a:effectLst/>
                <a:uFillTx/>
                <a:latin typeface="Calibri"/>
                <a:ea typeface="DejaVu Sans"/>
              </a:rPr>
              <a:t>Welche Arten eignen sich besonders für welche Unterrichtssituationen/Klassenstufen?</a:t>
            </a:r>
            <a:endParaRPr lang="de-DE" sz="2000" b="0" u="none" strike="noStrike">
              <a:solidFill>
                <a:srgbClr val="000000"/>
              </a:solidFill>
              <a:effectLst/>
              <a:uFillTx/>
              <a:latin typeface="Calibri"/>
            </a:endParaRPr>
          </a:p>
          <a:p>
            <a:pPr marL="343080" indent="-343080" defTabSz="914400">
              <a:lnSpc>
                <a:spcPct val="100000"/>
              </a:lnSpc>
              <a:buClr>
                <a:srgbClr val="000000"/>
              </a:buClr>
              <a:buFont typeface="Symbol" charset="2"/>
              <a:buChar char=""/>
            </a:pPr>
            <a:r>
              <a:rPr lang="de-DE" sz="2000" b="0" u="none" strike="noStrike">
                <a:solidFill>
                  <a:schemeClr val="dk1"/>
                </a:solidFill>
                <a:effectLst/>
                <a:uFillTx/>
                <a:latin typeface="Calibri"/>
                <a:ea typeface="DejaVu Sans"/>
              </a:rPr>
              <a:t>Welche analogen Feedbackarten könnte man mit der Videoanalyse verknüpfen?</a:t>
            </a:r>
            <a:endParaRPr lang="de-DE" sz="2000" b="0" u="none" strike="noStrike">
              <a:solidFill>
                <a:srgbClr val="000000"/>
              </a:solidFill>
              <a:effectLst/>
              <a:uFillTx/>
              <a:latin typeface="Calibri"/>
            </a:endParaRPr>
          </a:p>
          <a:p>
            <a:pPr defTabSz="914400">
              <a:lnSpc>
                <a:spcPct val="100000"/>
              </a:lnSpc>
            </a:pPr>
            <a:endParaRPr lang="de-DE" sz="2000" b="0" u="none" strike="noStrike">
              <a:solidFill>
                <a:srgbClr val="000000"/>
              </a:solidFill>
              <a:effectLst/>
              <a:uFillTx/>
              <a:latin typeface="Calibri"/>
            </a:endParaRPr>
          </a:p>
          <a:p>
            <a:pPr defTabSz="914400">
              <a:lnSpc>
                <a:spcPct val="100000"/>
              </a:lnSpc>
            </a:pPr>
            <a:endParaRPr lang="de-DE" sz="2000" b="0" u="none" strike="noStrike">
              <a:solidFill>
                <a:srgbClr val="000000"/>
              </a:solidFill>
              <a:effectLst/>
              <a:uFillTx/>
              <a:latin typeface="Calibri"/>
            </a:endParaRPr>
          </a:p>
        </p:txBody>
      </p:sp>
      <p:pic>
        <p:nvPicPr>
          <p:cNvPr id="343" name="Grafik 4" descr="Kundenbewertung mit einfarbiger Füllung"/>
          <p:cNvPicPr/>
          <p:nvPr/>
        </p:nvPicPr>
        <p:blipFill>
          <a:blip r:embed="rId5">
            <a:extLst>
              <a:ext uri="{96DAC541-7B7A-43D3-8B79-37D633B846F1}">
                <asvg:svgBlip xmlns:asvg="http://schemas.microsoft.com/office/drawing/2016/SVG/main" r:embed="rId6"/>
              </a:ext>
            </a:extLst>
          </a:blip>
          <a:stretch/>
        </p:blipFill>
        <p:spPr>
          <a:xfrm>
            <a:off x="9347760" y="3300840"/>
            <a:ext cx="912240" cy="912240"/>
          </a:xfrm>
          <a:prstGeom prst="rect">
            <a:avLst/>
          </a:prstGeom>
          <a:noFill/>
          <a:ln w="0">
            <a:noFill/>
          </a:ln>
        </p:spPr>
      </p:pic>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PlaceHolder 1"/>
          <p:cNvSpPr>
            <a:spLocks noGrp="1"/>
          </p:cNvSpPr>
          <p:nvPr>
            <p:ph type="title"/>
          </p:nvPr>
        </p:nvSpPr>
        <p:spPr>
          <a:xfrm>
            <a:off x="1230480" y="101952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a:t>
            </a:r>
            <a:endParaRPr lang="de-DE" sz="4400" b="0" u="none" strike="noStrike">
              <a:solidFill>
                <a:schemeClr val="dk1"/>
              </a:solidFill>
              <a:effectLst/>
              <a:uFillTx/>
              <a:latin typeface="Arial"/>
            </a:endParaRPr>
          </a:p>
        </p:txBody>
      </p:sp>
      <p:sp>
        <p:nvSpPr>
          <p:cNvPr id="345" name="PlaceHolder 2"/>
          <p:cNvSpPr>
            <a:spLocks noGrp="1"/>
          </p:cNvSpPr>
          <p:nvPr>
            <p:ph/>
          </p:nvPr>
        </p:nvSpPr>
        <p:spPr>
          <a:xfrm>
            <a:off x="1230480" y="4669920"/>
            <a:ext cx="10754640" cy="152604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Aufteilung in vier Phasen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Technische Ausführung je nach Alter, Lernstand, konditionellen und individuellen Voraussetzungen</a:t>
            </a:r>
            <a:endParaRPr lang="de-DE" sz="2000" b="0" u="none" strike="noStrike">
              <a:solidFill>
                <a:schemeClr val="dk1"/>
              </a:solidFill>
              <a:effectLst/>
              <a:uFillTx/>
              <a:latin typeface="Arial"/>
            </a:endParaRPr>
          </a:p>
        </p:txBody>
      </p:sp>
      <p:sp>
        <p:nvSpPr>
          <p:cNvPr id="346"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47" name="PlaceHolder 3"/>
          <p:cNvSpPr>
            <a:spLocks noGrp="1"/>
          </p:cNvSpPr>
          <p:nvPr>
            <p:ph type="sldNum" idx="56"/>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AD0B4919-7F3D-4F4A-9B92-E2150A01419C}" type="slidenum">
              <a:rPr lang="de-DE" sz="1200" b="0" u="none" strike="noStrike">
                <a:solidFill>
                  <a:srgbClr val="8B8B8B"/>
                </a:solidFill>
                <a:effectLst/>
                <a:uFillTx/>
                <a:latin typeface="Calibri"/>
                <a:ea typeface="DejaVu Sans"/>
              </a:rPr>
              <a:t>18</a:t>
            </a:fld>
            <a:endParaRPr lang="de-DE" sz="1200" b="0" u="none" strike="noStrike">
              <a:solidFill>
                <a:srgbClr val="000000"/>
              </a:solidFill>
              <a:effectLst/>
              <a:uFillTx/>
              <a:latin typeface="Calibri"/>
            </a:endParaRPr>
          </a:p>
        </p:txBody>
      </p:sp>
      <p:sp>
        <p:nvSpPr>
          <p:cNvPr id="348" name="Textfeld 2"/>
          <p:cNvSpPr/>
          <p:nvPr/>
        </p:nvSpPr>
        <p:spPr>
          <a:xfrm>
            <a:off x="1383480" y="3934800"/>
            <a:ext cx="1357200" cy="2894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ANLAUF</a:t>
            </a:r>
            <a:endParaRPr lang="de-DE" sz="1300" b="0" u="none" strike="noStrike">
              <a:solidFill>
                <a:srgbClr val="000000"/>
              </a:solidFill>
              <a:effectLst/>
              <a:uFillTx/>
              <a:latin typeface="Calibri"/>
            </a:endParaRPr>
          </a:p>
        </p:txBody>
      </p:sp>
      <p:sp>
        <p:nvSpPr>
          <p:cNvPr id="349" name="Textfeld 8"/>
          <p:cNvSpPr/>
          <p:nvPr/>
        </p:nvSpPr>
        <p:spPr>
          <a:xfrm>
            <a:off x="4019400" y="3934800"/>
            <a:ext cx="1113480" cy="2894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ABSPRUNG</a:t>
            </a:r>
            <a:endParaRPr lang="de-DE" sz="1300" b="0" u="none" strike="noStrike">
              <a:solidFill>
                <a:srgbClr val="000000"/>
              </a:solidFill>
              <a:effectLst/>
              <a:uFillTx/>
              <a:latin typeface="Calibri"/>
            </a:endParaRPr>
          </a:p>
        </p:txBody>
      </p:sp>
      <p:sp>
        <p:nvSpPr>
          <p:cNvPr id="350" name="Textfeld 10"/>
          <p:cNvSpPr/>
          <p:nvPr/>
        </p:nvSpPr>
        <p:spPr>
          <a:xfrm>
            <a:off x="6874560" y="3934800"/>
            <a:ext cx="1188360" cy="2894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FLUGPHASE</a:t>
            </a:r>
            <a:endParaRPr lang="de-DE" sz="1300" b="0" u="none" strike="noStrike">
              <a:solidFill>
                <a:srgbClr val="000000"/>
              </a:solidFill>
              <a:effectLst/>
              <a:uFillTx/>
              <a:latin typeface="Calibri"/>
            </a:endParaRPr>
          </a:p>
        </p:txBody>
      </p:sp>
      <p:sp>
        <p:nvSpPr>
          <p:cNvPr id="351" name="Textfeld 11"/>
          <p:cNvSpPr/>
          <p:nvPr/>
        </p:nvSpPr>
        <p:spPr>
          <a:xfrm>
            <a:off x="9804960" y="3934800"/>
            <a:ext cx="1033920" cy="2894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LANDUNG</a:t>
            </a:r>
            <a:endParaRPr lang="de-DE" sz="1300" b="0" u="none" strike="noStrike">
              <a:solidFill>
                <a:srgbClr val="000000"/>
              </a:solidFill>
              <a:effectLst/>
              <a:uFillTx/>
              <a:latin typeface="Calibri"/>
            </a:endParaRPr>
          </a:p>
        </p:txBody>
      </p:sp>
      <p:pic>
        <p:nvPicPr>
          <p:cNvPr id="352" name="Grafik 2" descr="Ein Bild, das Silhouette, Tanz enthält.&#10;&#10;KI-generierte Inhalte können fehlerhaft sein."/>
          <p:cNvPicPr/>
          <p:nvPr/>
        </p:nvPicPr>
        <p:blipFill>
          <a:blip r:embed="rId3"/>
          <a:srcRect t="39491" r="14500" b="11190"/>
          <a:stretch/>
        </p:blipFill>
        <p:spPr>
          <a:xfrm>
            <a:off x="833400" y="1969920"/>
            <a:ext cx="8833320" cy="1852560"/>
          </a:xfrm>
          <a:prstGeom prst="rect">
            <a:avLst/>
          </a:prstGeom>
          <a:noFill/>
          <a:ln w="0">
            <a:noFill/>
          </a:ln>
        </p:spPr>
      </p:pic>
      <p:pic>
        <p:nvPicPr>
          <p:cNvPr id="353" name="Grafik 5" descr="Ein Bild, das Silhouette, Tanz enthält.&#10;&#10;KI-generierte Inhalte können fehlerhaft sein."/>
          <p:cNvPicPr/>
          <p:nvPr/>
        </p:nvPicPr>
        <p:blipFill>
          <a:blip r:embed="rId3"/>
          <a:srcRect l="85601" t="45798" r="4662" b="15096"/>
          <a:stretch/>
        </p:blipFill>
        <p:spPr>
          <a:xfrm>
            <a:off x="9804960" y="2018520"/>
            <a:ext cx="1031040" cy="1598760"/>
          </a:xfrm>
          <a:prstGeom prst="rect">
            <a:avLst/>
          </a:prstGeom>
          <a:noFill/>
          <a:ln w="0">
            <a:noFill/>
          </a:ln>
        </p:spPr>
      </p:pic>
      <p:sp>
        <p:nvSpPr>
          <p:cNvPr id="354" name="Textfeld 2"/>
          <p:cNvSpPr/>
          <p:nvPr/>
        </p:nvSpPr>
        <p:spPr>
          <a:xfrm>
            <a:off x="9669240" y="5555880"/>
            <a:ext cx="1224000" cy="227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900" b="0" u="none" strike="noStrike">
                <a:solidFill>
                  <a:schemeClr val="dk1"/>
                </a:solidFill>
                <a:effectLst/>
                <a:uFillTx/>
                <a:latin typeface="Calibri"/>
                <a:ea typeface="DejaVu Sans"/>
              </a:rPr>
              <a:t>Strüder et al. (2017)</a:t>
            </a:r>
            <a:endParaRPr lang="de-DE" sz="900" b="0" u="none" strike="noStrike">
              <a:solidFill>
                <a:srgbClr val="000000"/>
              </a:solidFill>
              <a:effectLst/>
              <a:uFillTx/>
              <a:latin typeface="Calibri"/>
            </a:endParaRPr>
          </a:p>
        </p:txBody>
      </p:sp>
      <p:cxnSp>
        <p:nvCxnSpPr>
          <p:cNvPr id="355" name="Gerade Verbindung mit Pfeil 3"/>
          <p:cNvCxnSpPr>
            <a:stCxn id="348" idx="3"/>
            <a:endCxn id="349" idx="1"/>
          </p:cNvCxnSpPr>
          <p:nvPr/>
        </p:nvCxnSpPr>
        <p:spPr>
          <a:xfrm>
            <a:off x="2740680" y="4079520"/>
            <a:ext cx="1279080" cy="360"/>
          </a:xfrm>
          <a:prstGeom prst="straightConnector1">
            <a:avLst/>
          </a:prstGeom>
          <a:ln w="0">
            <a:noFill/>
          </a:ln>
        </p:spPr>
      </p:cxnSp>
      <p:cxnSp>
        <p:nvCxnSpPr>
          <p:cNvPr id="356" name="Gerade Verbindung mit Pfeil 5"/>
          <p:cNvCxnSpPr>
            <a:stCxn id="348" idx="3"/>
            <a:endCxn id="349" idx="1"/>
          </p:cNvCxnSpPr>
          <p:nvPr/>
        </p:nvCxnSpPr>
        <p:spPr>
          <a:xfrm>
            <a:off x="2740680" y="4079520"/>
            <a:ext cx="1279080" cy="360"/>
          </a:xfrm>
          <a:prstGeom prst="straightConnector1">
            <a:avLst/>
          </a:prstGeom>
          <a:ln w="19050">
            <a:solidFill>
              <a:srgbClr val="000000"/>
            </a:solidFill>
            <a:round/>
            <a:tailEnd type="arrow" w="med" len="med"/>
          </a:ln>
        </p:spPr>
      </p:cxnSp>
      <p:cxnSp>
        <p:nvCxnSpPr>
          <p:cNvPr id="357" name="Gerade Verbindung mit Pfeil 7"/>
          <p:cNvCxnSpPr>
            <a:stCxn id="349" idx="3"/>
            <a:endCxn id="350" idx="1"/>
          </p:cNvCxnSpPr>
          <p:nvPr/>
        </p:nvCxnSpPr>
        <p:spPr>
          <a:xfrm>
            <a:off x="5132880" y="4079520"/>
            <a:ext cx="1742040" cy="360"/>
          </a:xfrm>
          <a:prstGeom prst="straightConnector1">
            <a:avLst/>
          </a:prstGeom>
          <a:ln w="19050">
            <a:solidFill>
              <a:srgbClr val="000000"/>
            </a:solidFill>
            <a:round/>
            <a:tailEnd type="arrow" w="med" len="med"/>
          </a:ln>
        </p:spPr>
      </p:cxnSp>
      <p:cxnSp>
        <p:nvCxnSpPr>
          <p:cNvPr id="358" name="Gerade Verbindung mit Pfeil 12"/>
          <p:cNvCxnSpPr>
            <a:endCxn id="351" idx="1"/>
          </p:cNvCxnSpPr>
          <p:nvPr/>
        </p:nvCxnSpPr>
        <p:spPr>
          <a:xfrm flipV="1">
            <a:off x="8065440" y="4079520"/>
            <a:ext cx="1739880" cy="14760"/>
          </a:xfrm>
          <a:prstGeom prst="straightConnector1">
            <a:avLst/>
          </a:prstGeom>
          <a:ln w="19050">
            <a:solidFill>
              <a:srgbClr val="000000"/>
            </a:solidFill>
            <a:round/>
            <a:tailEnd type="arrow" w="med" len="med"/>
          </a:ln>
        </p:spPr>
      </p:cxn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PlaceHolder 1"/>
          <p:cNvSpPr>
            <a:spLocks noGrp="1"/>
          </p:cNvSpPr>
          <p:nvPr>
            <p:ph type="title"/>
          </p:nvPr>
        </p:nvSpPr>
        <p:spPr>
          <a:xfrm>
            <a:off x="1230480" y="118152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Anlauf</a:t>
            </a:r>
            <a:endParaRPr lang="de-DE" sz="4400" b="0" u="none" strike="noStrike">
              <a:solidFill>
                <a:schemeClr val="dk1"/>
              </a:solidFill>
              <a:effectLst/>
              <a:uFillTx/>
              <a:latin typeface="Arial"/>
            </a:endParaRPr>
          </a:p>
        </p:txBody>
      </p:sp>
      <p:sp>
        <p:nvSpPr>
          <p:cNvPr id="360" name="PlaceHolder 2"/>
          <p:cNvSpPr>
            <a:spLocks noGrp="1"/>
          </p:cNvSpPr>
          <p:nvPr>
            <p:ph/>
          </p:nvPr>
        </p:nvSpPr>
        <p:spPr>
          <a:xfrm>
            <a:off x="1170720" y="203184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sng" strike="noStrike">
                <a:solidFill>
                  <a:srgbClr val="000000"/>
                </a:solidFill>
                <a:effectLst/>
                <a:uFillTx/>
                <a:latin typeface="Calibri"/>
                <a:ea typeface="DejaVu Sans"/>
              </a:rPr>
              <a:t>Ziel:</a:t>
            </a:r>
            <a:r>
              <a:rPr lang="de-DE" sz="2000" b="0" u="none" strike="noStrike">
                <a:solidFill>
                  <a:srgbClr val="000000"/>
                </a:solidFill>
                <a:effectLst/>
                <a:uFillTx/>
                <a:latin typeface="Calibri"/>
                <a:ea typeface="DejaVu Sans"/>
              </a:rPr>
              <a:t> maximal kontrollierbare Geschwindigkeit</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Anlauflänge 10-20 Schritte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Steigerungslauf mit höchster Geschwindigkeit auf den letzten vier Schritten</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2000" b="0" u="none" strike="noStrike">
              <a:solidFill>
                <a:schemeClr val="dk1"/>
              </a:solidFill>
              <a:effectLst/>
              <a:uFillTx/>
              <a:latin typeface="Arial"/>
            </a:endParaRPr>
          </a:p>
          <a:p>
            <a:pPr marL="228600" indent="0" defTabSz="914400">
              <a:lnSpc>
                <a:spcPct val="100000"/>
              </a:lnSpc>
              <a:spcBef>
                <a:spcPts val="1417"/>
              </a:spcBef>
              <a:buNone/>
              <a:tabLst>
                <a:tab pos="0" algn="l"/>
              </a:tabLst>
            </a:pPr>
            <a:r>
              <a:rPr lang="de-DE" sz="2000" b="1" u="none" strike="noStrike">
                <a:solidFill>
                  <a:srgbClr val="000000"/>
                </a:solidFill>
                <a:effectLst/>
                <a:uFillTx/>
                <a:latin typeface="Calibri"/>
                <a:ea typeface="DejaVu Sans"/>
              </a:rPr>
              <a:t>Absprungvorbereitung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Erhöhung der Schrittfrequenz zum Absprung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Rhythmisierung (kurz – lang – kurz) zur optimalen Vorbereitung des Absprungs</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Leichtes Absenken des Körperschwerpunkts durch längeren vorletzten Schritt</a:t>
            </a:r>
            <a:endParaRPr lang="de-DE" sz="2000" b="0" u="none" strike="noStrike">
              <a:solidFill>
                <a:schemeClr val="dk1"/>
              </a:solidFill>
              <a:effectLst/>
              <a:uFillTx/>
              <a:latin typeface="Arial"/>
            </a:endParaRPr>
          </a:p>
        </p:txBody>
      </p:sp>
      <p:sp>
        <p:nvSpPr>
          <p:cNvPr id="361"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62" name="PlaceHolder 3"/>
          <p:cNvSpPr>
            <a:spLocks noGrp="1"/>
          </p:cNvSpPr>
          <p:nvPr>
            <p:ph type="sldNum" idx="57"/>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CAAFBAED-FAD2-445D-8A98-1E1D94BFB156}" type="slidenum">
              <a:rPr lang="de-DE" sz="1200" b="0" u="none" strike="noStrike">
                <a:solidFill>
                  <a:srgbClr val="8B8B8B"/>
                </a:solidFill>
                <a:effectLst/>
                <a:uFillTx/>
                <a:latin typeface="Calibri"/>
                <a:ea typeface="DejaVu Sans"/>
              </a:rPr>
              <a:t>19</a:t>
            </a:fld>
            <a:endParaRPr lang="de-DE" sz="1200" b="0" u="none" strike="noStrike">
              <a:solidFill>
                <a:srgbClr val="000000"/>
              </a:solidFill>
              <a:effectLst/>
              <a:uFillTx/>
              <a:latin typeface="Calibri"/>
            </a:endParaRPr>
          </a:p>
        </p:txBody>
      </p:sp>
      <p:pic>
        <p:nvPicPr>
          <p:cNvPr id="363" name="Grafik 2" descr="Ein Bild, das Silhouette, Tanz enthält.&#10;&#10;KI-generierte Inhalte können fehlerhaft sein."/>
          <p:cNvPicPr/>
          <p:nvPr/>
        </p:nvPicPr>
        <p:blipFill>
          <a:blip r:embed="rId3"/>
          <a:srcRect t="43219" r="75045" b="16230"/>
          <a:stretch/>
        </p:blipFill>
        <p:spPr>
          <a:xfrm>
            <a:off x="6310080" y="338400"/>
            <a:ext cx="3051360" cy="1769040"/>
          </a:xfrm>
          <a:prstGeom prst="rect">
            <a:avLst/>
          </a:prstGeom>
          <a:noFill/>
          <a:ln w="0">
            <a:noFill/>
          </a:ln>
        </p:spPr>
      </p:pic>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6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6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6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36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PlaceHolder 1"/>
          <p:cNvSpPr>
            <a:spLocks noGrp="1"/>
          </p:cNvSpPr>
          <p:nvPr>
            <p:ph type="title"/>
          </p:nvPr>
        </p:nvSpPr>
        <p:spPr>
          <a:xfrm>
            <a:off x="1230480" y="1007640"/>
            <a:ext cx="97660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Ablauf</a:t>
            </a:r>
            <a:endParaRPr lang="de-DE" sz="4400" b="0" u="none" strike="noStrike">
              <a:solidFill>
                <a:schemeClr val="dk1"/>
              </a:solidFill>
              <a:effectLst/>
              <a:uFillTx/>
              <a:latin typeface="Arial"/>
            </a:endParaRPr>
          </a:p>
        </p:txBody>
      </p:sp>
      <p:sp>
        <p:nvSpPr>
          <p:cNvPr id="216" name="PlaceHolder 2"/>
          <p:cNvSpPr>
            <a:spLocks noGrp="1"/>
          </p:cNvSpPr>
          <p:nvPr>
            <p:ph/>
          </p:nvPr>
        </p:nvSpPr>
        <p:spPr>
          <a:xfrm>
            <a:off x="985680" y="1847520"/>
            <a:ext cx="9766080" cy="400032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rgbClr val="000000"/>
                </a:solidFill>
                <a:effectLst/>
                <a:uFillTx/>
                <a:latin typeface="Calibri"/>
                <a:ea typeface="DejaVu Sans"/>
              </a:rPr>
              <a:t>Einstieg und kurze Wiederholung der asynchronen Inhalte </a:t>
            </a:r>
            <a:endParaRPr lang="de-DE" sz="2000" b="0" u="none" strike="noStrike">
              <a:solidFill>
                <a:schemeClr val="dk1"/>
              </a:solidFill>
              <a:effectLst/>
              <a:uFillTx/>
              <a:latin typeface="Arial"/>
            </a:endParaRPr>
          </a:p>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rgbClr val="000000"/>
                </a:solidFill>
                <a:effectLst/>
                <a:uFillTx/>
                <a:latin typeface="Calibri"/>
                <a:ea typeface="DejaVu Sans"/>
              </a:rPr>
              <a:t>Datenschutz und Organisation</a:t>
            </a:r>
            <a:endParaRPr lang="de-DE" sz="2000" b="0" u="none" strike="noStrike">
              <a:solidFill>
                <a:schemeClr val="dk1"/>
              </a:solidFill>
              <a:effectLst/>
              <a:uFillTx/>
              <a:latin typeface="Arial"/>
            </a:endParaRPr>
          </a:p>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rgbClr val="000000"/>
                </a:solidFill>
                <a:effectLst/>
                <a:uFillTx/>
                <a:latin typeface="Calibri"/>
                <a:ea typeface="DejaVu Sans"/>
              </a:rPr>
              <a:t>Arten der Videoanalyse/des Videofeedbacks</a:t>
            </a:r>
            <a:endParaRPr lang="de-DE" sz="2000" b="0" u="none" strike="noStrike">
              <a:solidFill>
                <a:schemeClr val="dk1"/>
              </a:solidFill>
              <a:effectLst/>
              <a:uFillTx/>
              <a:latin typeface="Arial"/>
            </a:endParaRPr>
          </a:p>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rgbClr val="000000"/>
                </a:solidFill>
                <a:effectLst/>
                <a:uFillTx/>
                <a:latin typeface="Calibri"/>
                <a:ea typeface="DejaVu Sans"/>
              </a:rPr>
              <a:t>Praktische Erprobung von Video Delay und Videoanalyse</a:t>
            </a:r>
            <a:endParaRPr lang="de-DE" sz="2000" b="0" u="none" strike="noStrike">
              <a:solidFill>
                <a:schemeClr val="dk1"/>
              </a:solidFill>
              <a:effectLst/>
              <a:uFillTx/>
              <a:latin typeface="Arial"/>
            </a:endParaRPr>
          </a:p>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Diskussion der didaktischen Aspekte</a:t>
            </a:r>
            <a:endParaRPr lang="de-DE" sz="2000" b="0" u="none" strike="noStrike">
              <a:solidFill>
                <a:schemeClr val="dk1"/>
              </a:solidFill>
              <a:effectLst/>
              <a:uFillTx/>
              <a:latin typeface="Arial"/>
            </a:endParaRPr>
          </a:p>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rgbClr val="000000"/>
                </a:solidFill>
                <a:effectLst/>
                <a:uFillTx/>
                <a:latin typeface="Calibri"/>
                <a:ea typeface="DejaVu Sans"/>
              </a:rPr>
              <a:t>Entwicklung eigener Unterrichtsentwürfe</a:t>
            </a:r>
            <a:endParaRPr lang="de-DE" sz="2000" b="0" u="none" strike="noStrike">
              <a:solidFill>
                <a:schemeClr val="dk1"/>
              </a:solidFill>
              <a:effectLst/>
              <a:uFillTx/>
              <a:latin typeface="Arial"/>
            </a:endParaRPr>
          </a:p>
          <a:p>
            <a:pPr marL="571680" indent="-343080" algn="just" defTabSz="914400">
              <a:lnSpc>
                <a:spcPct val="150000"/>
              </a:lnSpc>
              <a:spcBef>
                <a:spcPts val="1417"/>
              </a:spcBef>
              <a:buClr>
                <a:srgbClr val="000000"/>
              </a:buClr>
              <a:buSzPct val="45000"/>
              <a:buFont typeface="Wingdings" charset="2"/>
              <a:buChar char=""/>
            </a:pPr>
            <a:r>
              <a:rPr lang="de-DE" sz="2000" b="0" u="none" strike="noStrike">
                <a:solidFill>
                  <a:srgbClr val="000000"/>
                </a:solidFill>
                <a:effectLst/>
                <a:uFillTx/>
                <a:latin typeface="Calibri"/>
                <a:ea typeface="DejaVu Sans"/>
              </a:rPr>
              <a:t>Reflexion</a:t>
            </a:r>
            <a:endParaRPr lang="de-DE" sz="2000" b="0" u="none" strike="noStrike">
              <a:solidFill>
                <a:schemeClr val="dk1"/>
              </a:solidFill>
              <a:effectLst/>
              <a:uFillTx/>
              <a:latin typeface="Arial"/>
            </a:endParaRPr>
          </a:p>
        </p:txBody>
      </p:sp>
      <p:sp>
        <p:nvSpPr>
          <p:cNvPr id="217"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18" name="PlaceHolder 3"/>
          <p:cNvSpPr>
            <a:spLocks noGrp="1"/>
          </p:cNvSpPr>
          <p:nvPr>
            <p:ph type="sldNum" idx="40"/>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9046D37F-9D9B-414A-8E34-2D4633936BEF}" type="slidenum">
              <a:rPr lang="de-DE" sz="1200" b="0" u="none" strike="noStrike">
                <a:solidFill>
                  <a:srgbClr val="8B8B8B"/>
                </a:solidFill>
                <a:effectLst/>
                <a:uFillTx/>
                <a:latin typeface="Calibri"/>
                <a:ea typeface="DejaVu Sans"/>
              </a:rPr>
              <a:t>2</a:t>
            </a:fld>
            <a:endParaRPr lang="de-DE" sz="1200" b="0" u="none" strike="noStrike">
              <a:solidFill>
                <a:srgbClr val="000000"/>
              </a:solidFill>
              <a:effectLst/>
              <a:uFillTx/>
              <a:latin typeface="Calibri"/>
            </a:endParaRPr>
          </a:p>
        </p:txBody>
      </p:sp>
      <p:grpSp>
        <p:nvGrpSpPr>
          <p:cNvPr id="219" name="Gruppieren 8"/>
          <p:cNvGrpSpPr/>
          <p:nvPr/>
        </p:nvGrpSpPr>
        <p:grpSpPr>
          <a:xfrm>
            <a:off x="7394760" y="4520520"/>
            <a:ext cx="4066200" cy="1327320"/>
            <a:chOff x="7394760" y="4520520"/>
            <a:chExt cx="4066200" cy="1327320"/>
          </a:xfrm>
        </p:grpSpPr>
        <p:sp>
          <p:nvSpPr>
            <p:cNvPr id="220" name="Abgerundetes Rechteck 1"/>
            <p:cNvSpPr/>
            <p:nvPr/>
          </p:nvSpPr>
          <p:spPr>
            <a:xfrm>
              <a:off x="7394760" y="4835160"/>
              <a:ext cx="3809520" cy="1012680"/>
            </a:xfrm>
            <a:custGeom>
              <a:avLst/>
              <a:gdLst>
                <a:gd name="textAreaLeft" fmla="*/ 0 w 3809520"/>
                <a:gd name="textAreaRight" fmla="*/ 3811680 w 3809520"/>
                <a:gd name="textAreaTop" fmla="*/ 0 h 1012680"/>
                <a:gd name="textAreaBottom" fmla="*/ 1014840 h 1012680"/>
                <a:gd name="GluePoint1X" fmla="*/ 0 w 3811702"/>
                <a:gd name="GluePoint1Y" fmla="*/ 169137 h 1014803"/>
                <a:gd name="GluePoint2X" fmla="*/ 169137 w 3811702"/>
                <a:gd name="GluePoint2Y" fmla="*/ 0 h 1014803"/>
                <a:gd name="GluePoint3X" fmla="*/ 933291 w 3811702"/>
                <a:gd name="GluePoint3Y" fmla="*/ 0 h 1014803"/>
                <a:gd name="GluePoint4X" fmla="*/ 1593242 w 3811702"/>
                <a:gd name="GluePoint4Y" fmla="*/ 0 h 1014803"/>
                <a:gd name="GluePoint5X" fmla="*/ 2218460 w 3811702"/>
                <a:gd name="GluePoint5Y" fmla="*/ 0 h 1014803"/>
                <a:gd name="GluePoint6X" fmla="*/ 2947879 w 3811702"/>
                <a:gd name="GluePoint6Y" fmla="*/ 0 h 1014803"/>
                <a:gd name="GluePoint7X" fmla="*/ 3642565 w 3811702"/>
                <a:gd name="GluePoint7Y" fmla="*/ 0 h 1014803"/>
                <a:gd name="GluePoint8X" fmla="*/ 3811702 w 3811702"/>
                <a:gd name="GluePoint8Y" fmla="*/ 169137 h 1014803"/>
                <a:gd name="GluePoint9X" fmla="*/ 3811702 w 3811702"/>
                <a:gd name="GluePoint9Y" fmla="*/ 845666 h 1014803"/>
                <a:gd name="GluePoint10X" fmla="*/ 3642565 w 3811702"/>
                <a:gd name="GluePoint10Y" fmla="*/ 1014803 h 1014803"/>
                <a:gd name="GluePoint11X" fmla="*/ 2947879 w 3811702"/>
                <a:gd name="GluePoint11Y" fmla="*/ 1014803 h 1014803"/>
                <a:gd name="GluePoint12X" fmla="*/ 2287928 w 3811702"/>
                <a:gd name="GluePoint12Y" fmla="*/ 1014803 h 1014803"/>
                <a:gd name="GluePoint13X" fmla="*/ 1523774 w 3811702"/>
                <a:gd name="GluePoint13Y" fmla="*/ 1014803 h 1014803"/>
                <a:gd name="GluePoint14X" fmla="*/ 759620 w 3811702"/>
                <a:gd name="GluePoint14Y" fmla="*/ 1014803 h 1014803"/>
                <a:gd name="GluePoint15X" fmla="*/ 169137 w 3811702"/>
                <a:gd name="GluePoint15Y" fmla="*/ 1014803 h 1014803"/>
                <a:gd name="GluePoint16X" fmla="*/ 0 w 3811702"/>
                <a:gd name="GluePoint16Y" fmla="*/ 845666 h 1014803"/>
                <a:gd name="GluePoint17X" fmla="*/ 0 w 3811702"/>
                <a:gd name="GluePoint17Y" fmla="*/ 169137 h 1014803"/>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Lst>
              <a:rect l="textAreaLeft" t="textAreaTop" r="textAreaRight" b="textAreaBottom"/>
              <a:pathLst>
                <a:path w="3811702" h="1014803">
                  <a:moveTo>
                    <a:pt x="0" y="169137"/>
                  </a:moveTo>
                  <a:cubicBezTo>
                    <a:pt x="-14828" y="66579"/>
                    <a:pt x="57118" y="6984"/>
                    <a:pt x="169137" y="0"/>
                  </a:cubicBezTo>
                  <a:cubicBezTo>
                    <a:pt x="344389" y="13475"/>
                    <a:pt x="678756" y="-35623"/>
                    <a:pt x="933291" y="0"/>
                  </a:cubicBezTo>
                  <a:cubicBezTo>
                    <a:pt x="1187826" y="35623"/>
                    <a:pt x="1352601" y="5782"/>
                    <a:pt x="1593242" y="0"/>
                  </a:cubicBezTo>
                  <a:cubicBezTo>
                    <a:pt x="1833883" y="-5782"/>
                    <a:pt x="2091946" y="13253"/>
                    <a:pt x="2218460" y="0"/>
                  </a:cubicBezTo>
                  <a:cubicBezTo>
                    <a:pt x="2344974" y="-13253"/>
                    <a:pt x="2589999" y="-24529"/>
                    <a:pt x="2947879" y="0"/>
                  </a:cubicBezTo>
                  <a:cubicBezTo>
                    <a:pt x="3305759" y="24529"/>
                    <a:pt x="3360093" y="26507"/>
                    <a:pt x="3642565" y="0"/>
                  </a:cubicBezTo>
                  <a:cubicBezTo>
                    <a:pt x="3740916" y="-8037"/>
                    <a:pt x="3803368" y="83049"/>
                    <a:pt x="3811702" y="169137"/>
                  </a:cubicBezTo>
                  <a:cubicBezTo>
                    <a:pt x="3810624" y="387753"/>
                    <a:pt x="3796400" y="621071"/>
                    <a:pt x="3811702" y="845666"/>
                  </a:cubicBezTo>
                  <a:cubicBezTo>
                    <a:pt x="3834058" y="944453"/>
                    <a:pt x="3732078" y="1014172"/>
                    <a:pt x="3642565" y="1014803"/>
                  </a:cubicBezTo>
                  <a:cubicBezTo>
                    <a:pt x="3345536" y="1029696"/>
                    <a:pt x="3146255" y="987317"/>
                    <a:pt x="2947879" y="1014803"/>
                  </a:cubicBezTo>
                  <a:cubicBezTo>
                    <a:pt x="2749503" y="1042289"/>
                    <a:pt x="2427792" y="1000295"/>
                    <a:pt x="2287928" y="1014803"/>
                  </a:cubicBezTo>
                  <a:cubicBezTo>
                    <a:pt x="2148064" y="1029311"/>
                    <a:pt x="1768842" y="1048800"/>
                    <a:pt x="1523774" y="1014803"/>
                  </a:cubicBezTo>
                  <a:cubicBezTo>
                    <a:pt x="1278706" y="980806"/>
                    <a:pt x="1083625" y="1032530"/>
                    <a:pt x="759620" y="1014803"/>
                  </a:cubicBezTo>
                  <a:cubicBezTo>
                    <a:pt x="435615" y="997076"/>
                    <a:pt x="336252" y="1036795"/>
                    <a:pt x="169137" y="1014803"/>
                  </a:cubicBezTo>
                  <a:cubicBezTo>
                    <a:pt x="73017" y="1012251"/>
                    <a:pt x="-3998" y="933102"/>
                    <a:pt x="0" y="845666"/>
                  </a:cubicBezTo>
                  <a:cubicBezTo>
                    <a:pt x="20672" y="508664"/>
                    <a:pt x="-33104" y="316478"/>
                    <a:pt x="0" y="169137"/>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sp>
          <p:nvSpPr>
            <p:cNvPr id="221" name="Textfeld 2"/>
            <p:cNvSpPr/>
            <p:nvPr/>
          </p:nvSpPr>
          <p:spPr>
            <a:xfrm>
              <a:off x="7593480" y="4978080"/>
              <a:ext cx="3867480" cy="705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2000" b="0" u="none" strike="noStrike">
                  <a:solidFill>
                    <a:schemeClr val="dk1"/>
                  </a:solidFill>
                  <a:effectLst/>
                  <a:uFillTx/>
                  <a:latin typeface="Calibri"/>
                  <a:ea typeface="DejaVu Sans"/>
                </a:rPr>
                <a:t>Gibt es Fragen zum asynchronen Teil des Moduls?</a:t>
              </a:r>
              <a:endParaRPr lang="de-DE" sz="2000" b="0" u="none" strike="noStrike">
                <a:solidFill>
                  <a:srgbClr val="000000"/>
                </a:solidFill>
                <a:effectLst/>
                <a:uFillTx/>
                <a:latin typeface="Calibri"/>
              </a:endParaRPr>
            </a:p>
          </p:txBody>
        </p:sp>
        <p:sp>
          <p:nvSpPr>
            <p:cNvPr id="222" name="Grafik 6" descr="Marke Fragezeichen mit einfarbiger Füllung"/>
            <p:cNvSpPr/>
            <p:nvPr/>
          </p:nvSpPr>
          <p:spPr>
            <a:xfrm>
              <a:off x="10648440" y="4520520"/>
              <a:ext cx="490680" cy="490680"/>
            </a:xfrm>
            <a:custGeom>
              <a:avLst/>
              <a:gdLst>
                <a:gd name="textAreaLeft" fmla="*/ 0 w 490680"/>
                <a:gd name="textAreaRight" fmla="*/ 492840 w 490680"/>
                <a:gd name="textAreaTop" fmla="*/ 0 h 490680"/>
                <a:gd name="textAreaBottom" fmla="*/ 492840 h 490680"/>
                <a:gd name="GluePoint1X" fmla="*/ 246422 w 492831"/>
                <a:gd name="GluePoint1Y" fmla="*/ 0 h 492831"/>
                <a:gd name="GluePoint2X" fmla="*/ 0 w 492831"/>
                <a:gd name="GluePoint2Y" fmla="*/ 246409 h 492831"/>
                <a:gd name="GluePoint3X" fmla="*/ 246409 w 492831"/>
                <a:gd name="GluePoint3Y" fmla="*/ 492832 h 492831"/>
                <a:gd name="GluePoint4X" fmla="*/ 492832 w 492831"/>
                <a:gd name="GluePoint4Y" fmla="*/ 246422 h 492831"/>
                <a:gd name="GluePoint5X" fmla="*/ 492832 w 492831"/>
                <a:gd name="GluePoint5Y" fmla="*/ 246396 h 492831"/>
                <a:gd name="GluePoint6X" fmla="*/ 246630 w 492831"/>
                <a:gd name="GluePoint6Y" fmla="*/ 0 h 492831"/>
                <a:gd name="GluePoint7X" fmla="*/ 246422 w 492831"/>
                <a:gd name="GluePoint7Y" fmla="*/ 0 h 492831"/>
                <a:gd name="GluePoint8X" fmla="*/ 271920 w 492831"/>
                <a:gd name="GluePoint8Y" fmla="*/ 379395 h 492831"/>
                <a:gd name="GluePoint9X" fmla="*/ 257647 w 492831"/>
                <a:gd name="GluePoint9Y" fmla="*/ 393668 h 492831"/>
                <a:gd name="GluePoint10X" fmla="*/ 247207 w 492831"/>
                <a:gd name="GluePoint10Y" fmla="*/ 395771 h 492831"/>
                <a:gd name="GluePoint11X" fmla="*/ 228100 w 492831"/>
                <a:gd name="GluePoint11Y" fmla="*/ 387901 h 492831"/>
                <a:gd name="GluePoint12X" fmla="*/ 222332 w 492831"/>
                <a:gd name="GluePoint12Y" fmla="*/ 379369 h 492831"/>
                <a:gd name="GluePoint13X" fmla="*/ 220224 w 492831"/>
                <a:gd name="GluePoint13Y" fmla="*/ 368917 h 492831"/>
                <a:gd name="GluePoint14X" fmla="*/ 228100 w 492831"/>
                <a:gd name="GluePoint14Y" fmla="*/ 349803 h 492831"/>
                <a:gd name="GluePoint15X" fmla="*/ 266141 w 492831"/>
                <a:gd name="GluePoint15Y" fmla="*/ 349753 h 492831"/>
                <a:gd name="GluePoint16X" fmla="*/ 266191 w 492831"/>
                <a:gd name="GluePoint16Y" fmla="*/ 349803 h 492831"/>
                <a:gd name="GluePoint17X" fmla="*/ 266191 w 492831"/>
                <a:gd name="GluePoint17Y" fmla="*/ 349803 h 492831"/>
                <a:gd name="GluePoint18X" fmla="*/ 271959 w 492831"/>
                <a:gd name="GluePoint18Y" fmla="*/ 358412 h 492831"/>
                <a:gd name="GluePoint19X" fmla="*/ 274068 w 492831"/>
                <a:gd name="GluePoint19Y" fmla="*/ 368917 h 492831"/>
                <a:gd name="GluePoint20X" fmla="*/ 271920 w 492831"/>
                <a:gd name="GluePoint20Y" fmla="*/ 379382 h 492831"/>
                <a:gd name="GluePoint21X" fmla="*/ 294830 w 492831"/>
                <a:gd name="GluePoint21Y" fmla="*/ 265465 h 492831"/>
                <a:gd name="GluePoint22X" fmla="*/ 265886 w 492831"/>
                <a:gd name="GluePoint22Y" fmla="*/ 315929 h 492831"/>
                <a:gd name="GluePoint23X" fmla="*/ 226958 w 492831"/>
                <a:gd name="GluePoint23Y" fmla="*/ 315929 h 492831"/>
                <a:gd name="GluePoint24X" fmla="*/ 274100 w 492831"/>
                <a:gd name="GluePoint24Y" fmla="*/ 232512 h 492831"/>
                <a:gd name="GluePoint25X" fmla="*/ 290571 w 492831"/>
                <a:gd name="GluePoint25Y" fmla="*/ 160698 h 492831"/>
                <a:gd name="GluePoint26X" fmla="*/ 218757 w 492831"/>
                <a:gd name="GluePoint26Y" fmla="*/ 144227 h 492831"/>
                <a:gd name="GluePoint27X" fmla="*/ 194330 w 492831"/>
                <a:gd name="GluePoint27Y" fmla="*/ 188393 h 492831"/>
                <a:gd name="GluePoint28X" fmla="*/ 155402 w 492831"/>
                <a:gd name="GluePoint28Y" fmla="*/ 188393 h 492831"/>
                <a:gd name="GluePoint29X" fmla="*/ 246394 w 492831"/>
                <a:gd name="GluePoint29Y" fmla="*/ 97332 h 492831"/>
                <a:gd name="GluePoint30X" fmla="*/ 337456 w 492831"/>
                <a:gd name="GluePoint30Y" fmla="*/ 188325 h 492831"/>
                <a:gd name="GluePoint31X" fmla="*/ 294830 w 492831"/>
                <a:gd name="GluePoint31Y" fmla="*/ 265452 h 492831"/>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Lst>
              <a:rect l="textAreaLeft" t="textAreaTop" r="textAreaRight" b="textAreaBottom"/>
              <a:pathLst>
                <a:path w="492831" h="492831">
                  <a:moveTo>
                    <a:pt x="246422" y="0"/>
                  </a:moveTo>
                  <a:cubicBezTo>
                    <a:pt x="110330" y="-4"/>
                    <a:pt x="4" y="110318"/>
                    <a:pt x="0" y="246409"/>
                  </a:cubicBezTo>
                  <a:cubicBezTo>
                    <a:pt x="-4" y="382501"/>
                    <a:pt x="110317" y="492828"/>
                    <a:pt x="246409" y="492832"/>
                  </a:cubicBezTo>
                  <a:cubicBezTo>
                    <a:pt x="382501" y="492835"/>
                    <a:pt x="492828" y="382514"/>
                    <a:pt x="492832" y="246422"/>
                  </a:cubicBezTo>
                  <a:cubicBezTo>
                    <a:pt x="492832" y="246414"/>
                    <a:pt x="492832" y="246405"/>
                    <a:pt x="492832" y="246396"/>
                  </a:cubicBezTo>
                  <a:cubicBezTo>
                    <a:pt x="492886" y="110369"/>
                    <a:pt x="382657" y="54"/>
                    <a:pt x="246630" y="0"/>
                  </a:cubicBezTo>
                  <a:cubicBezTo>
                    <a:pt x="246561" y="0"/>
                    <a:pt x="246492" y="0"/>
                    <a:pt x="246422" y="0"/>
                  </a:cubicBezTo>
                  <a:close/>
                  <a:moveTo>
                    <a:pt x="271920" y="379395"/>
                  </a:moveTo>
                  <a:cubicBezTo>
                    <a:pt x="269176" y="385811"/>
                    <a:pt x="264063" y="390924"/>
                    <a:pt x="257647" y="393668"/>
                  </a:cubicBezTo>
                  <a:cubicBezTo>
                    <a:pt x="254346" y="395073"/>
                    <a:pt x="250794" y="395788"/>
                    <a:pt x="247207" y="395771"/>
                  </a:cubicBezTo>
                  <a:cubicBezTo>
                    <a:pt x="240047" y="395784"/>
                    <a:pt x="233174" y="392954"/>
                    <a:pt x="228100" y="387901"/>
                  </a:cubicBezTo>
                  <a:cubicBezTo>
                    <a:pt x="225653" y="385449"/>
                    <a:pt x="223695" y="382554"/>
                    <a:pt x="222332" y="379369"/>
                  </a:cubicBezTo>
                  <a:cubicBezTo>
                    <a:pt x="220921" y="376066"/>
                    <a:pt x="220203" y="372508"/>
                    <a:pt x="220224" y="368917"/>
                  </a:cubicBezTo>
                  <a:cubicBezTo>
                    <a:pt x="220206" y="361752"/>
                    <a:pt x="223040" y="354875"/>
                    <a:pt x="228100" y="349803"/>
                  </a:cubicBezTo>
                  <a:cubicBezTo>
                    <a:pt x="238591" y="339284"/>
                    <a:pt x="255623" y="339262"/>
                    <a:pt x="266141" y="349753"/>
                  </a:cubicBezTo>
                  <a:cubicBezTo>
                    <a:pt x="266158" y="349770"/>
                    <a:pt x="266175" y="349786"/>
                    <a:pt x="266191" y="349803"/>
                  </a:cubicBezTo>
                  <a:lnTo>
                    <a:pt x="266191" y="349803"/>
                  </a:lnTo>
                  <a:cubicBezTo>
                    <a:pt x="268652" y="352273"/>
                    <a:pt x="270611" y="355197"/>
                    <a:pt x="271959" y="358412"/>
                  </a:cubicBezTo>
                  <a:cubicBezTo>
                    <a:pt x="273365" y="361736"/>
                    <a:pt x="274082" y="365309"/>
                    <a:pt x="274068" y="368917"/>
                  </a:cubicBezTo>
                  <a:cubicBezTo>
                    <a:pt x="274076" y="372516"/>
                    <a:pt x="273345" y="376077"/>
                    <a:pt x="271920" y="379382"/>
                  </a:cubicBezTo>
                  <a:close/>
                  <a:moveTo>
                    <a:pt x="294830" y="265465"/>
                  </a:moveTo>
                  <a:cubicBezTo>
                    <a:pt x="277107" y="276152"/>
                    <a:pt x="266162" y="295235"/>
                    <a:pt x="265886" y="315929"/>
                  </a:cubicBezTo>
                  <a:lnTo>
                    <a:pt x="226958" y="315929"/>
                  </a:lnTo>
                  <a:cubicBezTo>
                    <a:pt x="227190" y="281842"/>
                    <a:pt x="245018" y="250294"/>
                    <a:pt x="274100" y="232512"/>
                  </a:cubicBezTo>
                  <a:cubicBezTo>
                    <a:pt x="298480" y="217229"/>
                    <a:pt x="305854" y="185077"/>
                    <a:pt x="290571" y="160698"/>
                  </a:cubicBezTo>
                  <a:cubicBezTo>
                    <a:pt x="275289" y="136318"/>
                    <a:pt x="243137" y="128944"/>
                    <a:pt x="218757" y="144227"/>
                  </a:cubicBezTo>
                  <a:cubicBezTo>
                    <a:pt x="203551" y="153759"/>
                    <a:pt x="194321" y="170446"/>
                    <a:pt x="194330" y="188393"/>
                  </a:cubicBezTo>
                  <a:lnTo>
                    <a:pt x="155402" y="188393"/>
                  </a:lnTo>
                  <a:cubicBezTo>
                    <a:pt x="155383" y="138120"/>
                    <a:pt x="196121" y="97351"/>
                    <a:pt x="246394" y="97332"/>
                  </a:cubicBezTo>
                  <a:cubicBezTo>
                    <a:pt x="296667" y="97313"/>
                    <a:pt x="337437" y="138051"/>
                    <a:pt x="337456" y="188325"/>
                  </a:cubicBezTo>
                  <a:cubicBezTo>
                    <a:pt x="337468" y="219657"/>
                    <a:pt x="321365" y="248792"/>
                    <a:pt x="294830" y="265452"/>
                  </a:cubicBezTo>
                  <a:close/>
                </a:path>
              </a:pathLst>
            </a:custGeom>
            <a:solidFill>
              <a:srgbClr val="000000"/>
            </a:solidFill>
            <a:ln w="6449">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100000"/>
                </a:lnSpc>
              </a:pPr>
              <a:endParaRPr lang="de-DE" sz="1800" b="0" u="none" strike="noStrike">
                <a:solidFill>
                  <a:schemeClr val="dk1"/>
                </a:solidFill>
                <a:effectLst/>
                <a:uFillTx/>
                <a:latin typeface="Arial"/>
                <a:ea typeface="DejaVu Sans"/>
              </a:endParaRPr>
            </a:p>
          </p:txBody>
        </p:sp>
      </p:gr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PlaceHolder 1"/>
          <p:cNvSpPr>
            <a:spLocks noGrp="1"/>
          </p:cNvSpPr>
          <p:nvPr>
            <p:ph type="title"/>
          </p:nvPr>
        </p:nvSpPr>
        <p:spPr>
          <a:xfrm>
            <a:off x="1230480" y="116568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Absprung</a:t>
            </a:r>
            <a:endParaRPr lang="de-DE" sz="4400" b="0" u="none" strike="noStrike">
              <a:solidFill>
                <a:schemeClr val="dk1"/>
              </a:solidFill>
              <a:effectLst/>
              <a:uFillTx/>
              <a:latin typeface="Arial"/>
            </a:endParaRPr>
          </a:p>
        </p:txBody>
      </p:sp>
      <p:sp>
        <p:nvSpPr>
          <p:cNvPr id="365" name="PlaceHolder 2"/>
          <p:cNvSpPr>
            <a:spLocks noGrp="1"/>
          </p:cNvSpPr>
          <p:nvPr>
            <p:ph/>
          </p:nvPr>
        </p:nvSpPr>
        <p:spPr>
          <a:xfrm>
            <a:off x="1155240" y="2005920"/>
            <a:ext cx="9803520" cy="396864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571680" indent="-343080" defTabSz="914400">
              <a:lnSpc>
                <a:spcPct val="100000"/>
              </a:lnSpc>
              <a:spcBef>
                <a:spcPts val="1417"/>
              </a:spcBef>
              <a:buClr>
                <a:srgbClr val="000000"/>
              </a:buClr>
              <a:buSzPct val="45000"/>
              <a:buFont typeface="Wingdings" charset="2"/>
              <a:buChar char=""/>
              <a:tabLst>
                <a:tab pos="0" algn="l"/>
              </a:tabLst>
            </a:pPr>
            <a:r>
              <a:rPr lang="de-DE" sz="2000" b="0" u="sng" strike="noStrike">
                <a:solidFill>
                  <a:schemeClr val="dk1"/>
                </a:solidFill>
                <a:effectLst/>
                <a:uFillTx/>
                <a:latin typeface="Calibri"/>
                <a:ea typeface="DejaVu Sans"/>
              </a:rPr>
              <a:t>Ziel:</a:t>
            </a:r>
            <a:r>
              <a:rPr lang="de-DE" sz="2000" b="0" u="none" strike="noStrike">
                <a:solidFill>
                  <a:schemeClr val="dk1"/>
                </a:solidFill>
                <a:effectLst/>
                <a:uFillTx/>
                <a:latin typeface="Calibri"/>
                <a:ea typeface="DejaVu Sans"/>
              </a:rPr>
              <a:t> optimaler Absprungwinkel mit möglichst hoher Geschwindigkeit</a:t>
            </a:r>
            <a:endParaRPr lang="de-DE" sz="2000" b="0" u="none" strike="noStrike">
              <a:solidFill>
                <a:schemeClr val="dk1"/>
              </a:solidFill>
              <a:effectLst/>
              <a:uFillTx/>
              <a:latin typeface="Arial"/>
            </a:endParaRPr>
          </a:p>
          <a:p>
            <a:pPr marL="228600" indent="0" defTabSz="914400">
              <a:lnSpc>
                <a:spcPct val="100000"/>
              </a:lnSpc>
              <a:spcBef>
                <a:spcPts val="1417"/>
              </a:spcBef>
              <a:buNone/>
              <a:tabLst>
                <a:tab pos="0" algn="l"/>
              </a:tabLst>
            </a:pPr>
            <a:r>
              <a:rPr lang="de-DE" sz="2000" b="1" u="none" strike="noStrike">
                <a:solidFill>
                  <a:srgbClr val="000000"/>
                </a:solidFill>
                <a:effectLst/>
                <a:uFillTx/>
                <a:latin typeface="Calibri"/>
                <a:ea typeface="DejaVu Sans"/>
              </a:rPr>
              <a:t>Absprung</a:t>
            </a:r>
            <a:r>
              <a:rPr lang="de-DE" sz="2000" b="0" u="none" strike="noStrike">
                <a:solidFill>
                  <a:srgbClr val="000000"/>
                </a:solidFill>
                <a:effectLst/>
                <a:uFillTx/>
                <a:latin typeface="Calibri"/>
                <a:ea typeface="DejaVu Sans"/>
              </a:rPr>
              <a:t> </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Aktiver Fußaufsatz auf ganzer Sohle, schnell und flach</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Geringe Beugung im Hüft- und Kniegelenk</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Aufrechter Oberkörper</a:t>
            </a:r>
            <a:endParaRPr lang="de-DE" sz="2000" b="0" u="none" strike="noStrike">
              <a:solidFill>
                <a:schemeClr val="dk1"/>
              </a:solidFill>
              <a:effectLst/>
              <a:uFillTx/>
              <a:latin typeface="Arial"/>
            </a:endParaRPr>
          </a:p>
          <a:p>
            <a:pPr marL="228600" indent="0" defTabSz="914400">
              <a:lnSpc>
                <a:spcPct val="100000"/>
              </a:lnSpc>
              <a:spcBef>
                <a:spcPts val="1417"/>
              </a:spcBef>
              <a:buNone/>
              <a:tabLst>
                <a:tab pos="0" algn="l"/>
              </a:tabLst>
            </a:pPr>
            <a:r>
              <a:rPr lang="de-DE" sz="2000" b="1" u="none" strike="noStrike">
                <a:solidFill>
                  <a:srgbClr val="000000"/>
                </a:solidFill>
                <a:effectLst/>
                <a:uFillTx/>
                <a:latin typeface="Calibri"/>
                <a:ea typeface="DejaVu Sans"/>
              </a:rPr>
              <a:t>Absprungposition</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Oberschenkel des Schwungbeins horizontal</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Vollständige Absprungstreckung (Hüft-, Knie-, Fußgelenk)</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Aktiver Armschwung nach oben</a:t>
            </a:r>
            <a:endParaRPr lang="de-DE" sz="2000" b="0" u="none" strike="noStrike">
              <a:solidFill>
                <a:schemeClr val="dk1"/>
              </a:solidFill>
              <a:effectLst/>
              <a:uFillTx/>
              <a:latin typeface="Arial"/>
            </a:endParaRPr>
          </a:p>
        </p:txBody>
      </p:sp>
      <p:sp>
        <p:nvSpPr>
          <p:cNvPr id="366"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67" name="PlaceHolder 3"/>
          <p:cNvSpPr>
            <a:spLocks noGrp="1"/>
          </p:cNvSpPr>
          <p:nvPr>
            <p:ph type="sldNum" idx="58"/>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D402847B-8146-4522-960C-CEA33C5570D8}" type="slidenum">
              <a:rPr lang="de-DE" sz="1200" b="0" u="none" strike="noStrike">
                <a:solidFill>
                  <a:srgbClr val="8B8B8B"/>
                </a:solidFill>
                <a:effectLst/>
                <a:uFillTx/>
                <a:latin typeface="Calibri"/>
                <a:ea typeface="DejaVu Sans"/>
              </a:rPr>
              <a:t>20</a:t>
            </a:fld>
            <a:endParaRPr lang="de-DE" sz="1200" b="0" u="none" strike="noStrike">
              <a:solidFill>
                <a:srgbClr val="000000"/>
              </a:solidFill>
              <a:effectLst/>
              <a:uFillTx/>
              <a:latin typeface="Calibri"/>
            </a:endParaRPr>
          </a:p>
        </p:txBody>
      </p:sp>
      <p:pic>
        <p:nvPicPr>
          <p:cNvPr id="368" name="Grafik 2" descr="Ein Bild, das Silhouette, Tanz enthält.&#10;&#10;KI-generierte Inhalte können fehlerhaft sein."/>
          <p:cNvPicPr/>
          <p:nvPr/>
        </p:nvPicPr>
        <p:blipFill>
          <a:blip r:embed="rId3"/>
          <a:srcRect l="43623" t="39491" r="46017" b="17710"/>
          <a:stretch/>
        </p:blipFill>
        <p:spPr>
          <a:xfrm>
            <a:off x="7036560" y="137160"/>
            <a:ext cx="1474200" cy="1955160"/>
          </a:xfrm>
          <a:prstGeom prst="rect">
            <a:avLst/>
          </a:prstGeom>
          <a:noFill/>
          <a:ln w="0">
            <a:noFill/>
          </a:ln>
        </p:spPr>
      </p:pic>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6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6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6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6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6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6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36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fill="hold" nodeType="clickEffect">
                                  <p:stCondLst>
                                    <p:cond delay="0"/>
                                  </p:stCondLst>
                                  <p:childTnLst>
                                    <p:set>
                                      <p:cBhvr>
                                        <p:cTn id="34" dur="1" fill="hold">
                                          <p:stCondLst>
                                            <p:cond delay="0"/>
                                          </p:stCondLst>
                                        </p:cTn>
                                        <p:tgtEl>
                                          <p:spTgt spid="36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fill="hold" nodeType="clickEffect">
                                  <p:stCondLst>
                                    <p:cond delay="0"/>
                                  </p:stCondLst>
                                  <p:childTnLst>
                                    <p:set>
                                      <p:cBhvr>
                                        <p:cTn id="38" dur="1" fill="hold">
                                          <p:stCondLst>
                                            <p:cond delay="0"/>
                                          </p:stCondLst>
                                        </p:cTn>
                                        <p:tgtEl>
                                          <p:spTgt spid="36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PlaceHolder 1"/>
          <p:cNvSpPr>
            <a:spLocks noGrp="1"/>
          </p:cNvSpPr>
          <p:nvPr>
            <p:ph type="title"/>
          </p:nvPr>
        </p:nvSpPr>
        <p:spPr>
          <a:xfrm>
            <a:off x="1230480" y="116568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Flugphase</a:t>
            </a:r>
            <a:endParaRPr lang="de-DE" sz="4400" b="0" u="none" strike="noStrike">
              <a:solidFill>
                <a:schemeClr val="dk1"/>
              </a:solidFill>
              <a:effectLst/>
              <a:uFillTx/>
              <a:latin typeface="Arial"/>
            </a:endParaRPr>
          </a:p>
        </p:txBody>
      </p:sp>
      <p:sp>
        <p:nvSpPr>
          <p:cNvPr id="370" name="PlaceHolder 2"/>
          <p:cNvSpPr>
            <a:spLocks noGrp="1"/>
          </p:cNvSpPr>
          <p:nvPr>
            <p:ph/>
          </p:nvPr>
        </p:nvSpPr>
        <p:spPr>
          <a:xfrm>
            <a:off x="1193040" y="200592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sng" strike="noStrike">
                <a:solidFill>
                  <a:srgbClr val="000000"/>
                </a:solidFill>
                <a:effectLst/>
                <a:uFillTx/>
                <a:latin typeface="Calibri"/>
                <a:ea typeface="DejaVu Sans"/>
              </a:rPr>
              <a:t>Ziel:</a:t>
            </a:r>
            <a:r>
              <a:rPr lang="de-DE" sz="2000" b="0" u="none" strike="noStrike">
                <a:solidFill>
                  <a:srgbClr val="000000"/>
                </a:solidFill>
                <a:effectLst/>
                <a:uFillTx/>
                <a:latin typeface="Calibri"/>
                <a:ea typeface="DejaVu Sans"/>
              </a:rPr>
              <a:t> Vorbereitung einer effektiven Landung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Flugbahn des Körperschwerpunkts kann in der Luft nicht verändert werden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Besonders geeignet für Anfängerinnen und Anfänger: Schrittsprung</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Hangsprung und Laufsprung erfordern genügend Zeit in der Luft</a:t>
            </a:r>
            <a:endParaRPr lang="de-DE" sz="2000" b="0" u="none" strike="noStrike">
              <a:solidFill>
                <a:schemeClr val="dk1"/>
              </a:solidFill>
              <a:effectLst/>
              <a:uFillTx/>
              <a:latin typeface="Arial"/>
            </a:endParaRPr>
          </a:p>
        </p:txBody>
      </p:sp>
      <p:sp>
        <p:nvSpPr>
          <p:cNvPr id="371"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72" name="PlaceHolder 3"/>
          <p:cNvSpPr>
            <a:spLocks noGrp="1"/>
          </p:cNvSpPr>
          <p:nvPr>
            <p:ph type="sldNum" idx="59"/>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F2932C8B-BFE2-4236-A719-A0D0960FE8EB}" type="slidenum">
              <a:rPr lang="de-DE" sz="1200" b="0" u="none" strike="noStrike">
                <a:solidFill>
                  <a:srgbClr val="8B8B8B"/>
                </a:solidFill>
                <a:effectLst/>
                <a:uFillTx/>
                <a:latin typeface="Calibri"/>
                <a:ea typeface="DejaVu Sans"/>
              </a:rPr>
              <a:t>21</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7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7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PlaceHolder 1"/>
          <p:cNvSpPr>
            <a:spLocks noGrp="1"/>
          </p:cNvSpPr>
          <p:nvPr>
            <p:ph type="title"/>
          </p:nvPr>
        </p:nvSpPr>
        <p:spPr>
          <a:xfrm>
            <a:off x="1230480" y="117648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Landung</a:t>
            </a:r>
            <a:endParaRPr lang="de-DE" sz="4400" b="0" u="none" strike="noStrike">
              <a:solidFill>
                <a:schemeClr val="dk1"/>
              </a:solidFill>
              <a:effectLst/>
              <a:uFillTx/>
              <a:latin typeface="Arial"/>
            </a:endParaRPr>
          </a:p>
        </p:txBody>
      </p:sp>
      <p:sp>
        <p:nvSpPr>
          <p:cNvPr id="374" name="PlaceHolder 2"/>
          <p:cNvSpPr>
            <a:spLocks noGrp="1"/>
          </p:cNvSpPr>
          <p:nvPr>
            <p:ph/>
          </p:nvPr>
        </p:nvSpPr>
        <p:spPr>
          <a:xfrm>
            <a:off x="1193040" y="2011320"/>
            <a:ext cx="906336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sng" strike="noStrike">
                <a:solidFill>
                  <a:srgbClr val="000000"/>
                </a:solidFill>
                <a:effectLst/>
                <a:uFillTx/>
                <a:latin typeface="Calibri"/>
                <a:ea typeface="DejaVu Sans"/>
              </a:rPr>
              <a:t>Ziel:</a:t>
            </a:r>
            <a:r>
              <a:rPr lang="de-DE" sz="2000" b="0" u="none" strike="noStrike">
                <a:solidFill>
                  <a:srgbClr val="000000"/>
                </a:solidFill>
                <a:effectLst/>
                <a:uFillTx/>
                <a:latin typeface="Calibri"/>
                <a:ea typeface="DejaVu Sans"/>
              </a:rPr>
              <a:t> Minimierung des Landeverlusts</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Anfängerinnen und Anfänger</a:t>
            </a:r>
            <a:r>
              <a:rPr lang="de-DE" sz="2000" b="0" u="none" strike="noStrike">
                <a:solidFill>
                  <a:schemeClr val="dk1"/>
                </a:solidFill>
                <a:effectLst/>
                <a:uFillTx/>
                <a:latin typeface="Arial"/>
                <a:ea typeface="DejaVu Sans"/>
              </a:rPr>
              <a:t>: </a:t>
            </a:r>
            <a:r>
              <a:rPr lang="de-DE" sz="2000" b="0" u="none" strike="noStrike">
                <a:solidFill>
                  <a:srgbClr val="000000"/>
                </a:solidFill>
                <a:effectLst/>
                <a:uFillTx/>
                <a:latin typeface="Calibri"/>
                <a:ea typeface="DejaVu Sans"/>
              </a:rPr>
              <a:t>Meist Landung im Stand</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Fortgeschrittene: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Klappmesserhaltung, Beine fast komplett gestreckt, Oberkörper nach vorne gebeugt</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Bei Bodenberührung geben die Beine in den Knien nach, Hüfte schiebt nach vorne</a:t>
            </a:r>
            <a:r>
              <a:rPr lang="de-DE" sz="2000" b="0" u="none" strike="noStrike">
                <a:solidFill>
                  <a:schemeClr val="dk1"/>
                </a:solidFill>
                <a:effectLst/>
                <a:uFillTx/>
                <a:latin typeface="Arial"/>
                <a:ea typeface="DejaVu Sans"/>
              </a:rPr>
              <a:t>, </a:t>
            </a:r>
            <a:r>
              <a:rPr lang="de-DE" sz="2000" b="0" u="none" strike="noStrike">
                <a:solidFill>
                  <a:srgbClr val="000000"/>
                </a:solidFill>
                <a:effectLst/>
                <a:uFillTx/>
                <a:latin typeface="Calibri"/>
                <a:ea typeface="DejaVu Sans"/>
              </a:rPr>
              <a:t>Arme schwingen nach vorne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Evtl. zur-Seite-Werfen des Körpers, um Zurückfallen zu verhindern</a:t>
            </a:r>
            <a:endParaRPr lang="de-DE" sz="2000" b="0" u="none" strike="noStrike">
              <a:solidFill>
                <a:schemeClr val="dk1"/>
              </a:solidFill>
              <a:effectLst/>
              <a:uFillTx/>
              <a:latin typeface="Arial"/>
            </a:endParaRPr>
          </a:p>
        </p:txBody>
      </p:sp>
      <p:sp>
        <p:nvSpPr>
          <p:cNvPr id="375"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76" name="PlaceHolder 3"/>
          <p:cNvSpPr>
            <a:spLocks noGrp="1"/>
          </p:cNvSpPr>
          <p:nvPr>
            <p:ph type="sldNum" idx="60"/>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4A673D8F-88DE-4922-8F96-6C9F35CB8FE0}" type="slidenum">
              <a:rPr lang="de-DE" sz="1200" b="0" u="none" strike="noStrike">
                <a:solidFill>
                  <a:srgbClr val="8B8B8B"/>
                </a:solidFill>
                <a:effectLst/>
                <a:uFillTx/>
                <a:latin typeface="Calibri"/>
                <a:ea typeface="DejaVu Sans"/>
              </a:rPr>
              <a:t>22</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7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7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7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 name="Grafik 3"/>
          <p:cNvPicPr/>
          <p:nvPr/>
        </p:nvPicPr>
        <p:blipFill>
          <a:blip r:embed="rId3"/>
          <a:srcRect t="9143" r="640"/>
          <a:stretch/>
        </p:blipFill>
        <p:spPr>
          <a:xfrm>
            <a:off x="5768280" y="1656720"/>
            <a:ext cx="5474520" cy="3381480"/>
          </a:xfrm>
          <a:prstGeom prst="rect">
            <a:avLst/>
          </a:prstGeom>
          <a:noFill/>
          <a:ln w="0">
            <a:noFill/>
          </a:ln>
        </p:spPr>
      </p:pic>
      <p:sp>
        <p:nvSpPr>
          <p:cNvPr id="378" name="PlaceHolder 1"/>
          <p:cNvSpPr>
            <a:spLocks noGrp="1"/>
          </p:cNvSpPr>
          <p:nvPr>
            <p:ph type="title"/>
          </p:nvPr>
        </p:nvSpPr>
        <p:spPr>
          <a:xfrm>
            <a:off x="1230480" y="123660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Praktische Erprobung</a:t>
            </a:r>
            <a:endParaRPr lang="de-DE" sz="4400" b="0" u="none" strike="noStrike">
              <a:solidFill>
                <a:schemeClr val="dk1"/>
              </a:solidFill>
              <a:effectLst/>
              <a:uFillTx/>
              <a:latin typeface="Arial"/>
            </a:endParaRPr>
          </a:p>
        </p:txBody>
      </p:sp>
      <p:sp>
        <p:nvSpPr>
          <p:cNvPr id="379" name="PlaceHolder 2"/>
          <p:cNvSpPr>
            <a:spLocks noGrp="1"/>
          </p:cNvSpPr>
          <p:nvPr>
            <p:ph/>
          </p:nvPr>
        </p:nvSpPr>
        <p:spPr>
          <a:xfrm>
            <a:off x="1193400" y="2417760"/>
            <a:ext cx="7017480" cy="425520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0" defTabSz="914400">
              <a:lnSpc>
                <a:spcPct val="100000"/>
              </a:lnSpc>
              <a:spcBef>
                <a:spcPts val="1417"/>
              </a:spcBef>
              <a:buNone/>
              <a:tabLst>
                <a:tab pos="0" algn="l"/>
              </a:tabLst>
            </a:pP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chemeClr val="dk1"/>
                </a:solidFill>
                <a:effectLst/>
                <a:uFillTx/>
                <a:latin typeface="Calibri"/>
                <a:ea typeface="DejaVu Sans"/>
              </a:rPr>
              <a:t>Kurze Erwärmung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Video Delay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Videoanalyse mit Beobachtungsbogen &amp; Peer-Feedback</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Reflexion</a:t>
            </a:r>
            <a:endParaRPr lang="de-DE" sz="2000" b="0" u="none" strike="noStrike">
              <a:solidFill>
                <a:schemeClr val="dk1"/>
              </a:solidFill>
              <a:effectLst/>
              <a:uFillTx/>
              <a:latin typeface="Arial"/>
            </a:endParaRPr>
          </a:p>
        </p:txBody>
      </p:sp>
      <p:sp>
        <p:nvSpPr>
          <p:cNvPr id="380"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81" name="PlaceHolder 3"/>
          <p:cNvSpPr>
            <a:spLocks noGrp="1"/>
          </p:cNvSpPr>
          <p:nvPr>
            <p:ph type="sldNum" idx="61"/>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F0788A5A-9C39-4309-8E17-0C576A41961C}" type="slidenum">
              <a:rPr lang="de-DE" sz="1200" b="0" u="none" strike="noStrike">
                <a:solidFill>
                  <a:srgbClr val="8B8B8B"/>
                </a:solidFill>
                <a:effectLst/>
                <a:uFillTx/>
                <a:latin typeface="Calibri"/>
                <a:ea typeface="DejaVu Sans"/>
              </a:rPr>
              <a:t>23</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79">
                                            <p:txEl>
                                              <p:pRg st="2" end="2"/>
                                            </p:txEl>
                                          </p:spTgt>
                                        </p:tgtEl>
                                        <p:attrNameLst>
                                          <p:attrName>style.visibility</p:attrName>
                                        </p:attrNameLst>
                                      </p:cBhvr>
                                      <p:to>
                                        <p:strVal val="visible"/>
                                      </p:to>
                                    </p:set>
                                  </p:childTnLst>
                                </p:cTn>
                              </p:par>
                              <p:par>
                                <p:cTn id="11" presetID="1" presetClass="entr" fill="hold" nodeType="withEffect">
                                  <p:stCondLst>
                                    <p:cond delay="0"/>
                                  </p:stCondLst>
                                  <p:childTnLst>
                                    <p:set>
                                      <p:cBhvr>
                                        <p:cTn id="12" dur="1" fill="hold">
                                          <p:stCondLst>
                                            <p:cond delay="0"/>
                                          </p:stCondLst>
                                        </p:cTn>
                                        <p:tgtEl>
                                          <p:spTgt spid="3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fill="hold" nodeType="clickEffect">
                                  <p:stCondLst>
                                    <p:cond delay="0"/>
                                  </p:stCondLst>
                                  <p:childTnLst>
                                    <p:set>
                                      <p:cBhvr>
                                        <p:cTn id="16" dur="1" fill="hold">
                                          <p:stCondLst>
                                            <p:cond delay="0"/>
                                          </p:stCondLst>
                                        </p:cTn>
                                        <p:tgtEl>
                                          <p:spTgt spid="37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fill="hold" nodeType="clickEffect">
                                  <p:stCondLst>
                                    <p:cond delay="0"/>
                                  </p:stCondLst>
                                  <p:childTnLst>
                                    <p:set>
                                      <p:cBhvr>
                                        <p:cTn id="20" dur="1" fill="hold">
                                          <p:stCondLst>
                                            <p:cond delay="0"/>
                                          </p:stCondLst>
                                        </p:cTn>
                                        <p:tgtEl>
                                          <p:spTgt spid="37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PlaceHolder 1"/>
          <p:cNvSpPr>
            <a:spLocks noGrp="1"/>
          </p:cNvSpPr>
          <p:nvPr>
            <p:ph/>
          </p:nvPr>
        </p:nvSpPr>
        <p:spPr>
          <a:xfrm>
            <a:off x="1296720" y="1724040"/>
            <a:ext cx="10654560" cy="434448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108000" indent="0" defTabSz="914400">
              <a:lnSpc>
                <a:spcPct val="90000"/>
              </a:lnSpc>
              <a:spcBef>
                <a:spcPts val="1417"/>
              </a:spcBef>
              <a:buNone/>
              <a:tabLst>
                <a:tab pos="0" algn="l"/>
              </a:tabLst>
            </a:pPr>
            <a:r>
              <a:rPr lang="de-DE" sz="2400" b="0" u="none" strike="noStrike">
                <a:solidFill>
                  <a:schemeClr val="dk1"/>
                </a:solidFill>
                <a:effectLst/>
                <a:uFillTx/>
                <a:latin typeface="Arial"/>
                <a:ea typeface="DejaVu Sans"/>
              </a:rPr>
              <a:t>	</a:t>
            </a:r>
            <a:endParaRPr lang="de-DE" sz="2400" b="0" u="none" strike="noStrike">
              <a:solidFill>
                <a:schemeClr val="dk1"/>
              </a:solidFill>
              <a:effectLst/>
              <a:uFillTx/>
              <a:latin typeface="Arial"/>
            </a:endParaRPr>
          </a:p>
          <a:p>
            <a:pPr marL="432000" indent="0" defTabSz="914400">
              <a:lnSpc>
                <a:spcPct val="100000"/>
              </a:lnSpc>
              <a:spcBef>
                <a:spcPts val="1417"/>
              </a:spcBef>
              <a:buNone/>
              <a:tabLst>
                <a:tab pos="0" algn="l"/>
              </a:tabLst>
            </a:pPr>
            <a:r>
              <a:rPr lang="de-DE" sz="2000" b="0" u="none" strike="noStrike">
                <a:solidFill>
                  <a:schemeClr val="dk1"/>
                </a:solidFill>
                <a:effectLst/>
                <a:uFillTx/>
                <a:latin typeface="Arial"/>
                <a:ea typeface="DejaVu Sans"/>
              </a:rPr>
              <a:t>	</a:t>
            </a:r>
            <a:r>
              <a:rPr lang="de-DE" sz="2000" b="0" u="none" strike="noStrike">
                <a:solidFill>
                  <a:srgbClr val="000000"/>
                </a:solidFill>
                <a:effectLst/>
                <a:uFillTx/>
                <a:latin typeface="Calibri"/>
                <a:ea typeface="DejaVu Sans"/>
              </a:rPr>
              <a:t>Durchführung des Weitsprungs an Station 1</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r>
              <a:rPr lang="de-DE" sz="2000" b="0" u="none" strike="noStrike">
                <a:solidFill>
                  <a:srgbClr val="000000"/>
                </a:solidFill>
                <a:effectLst/>
                <a:uFillTx/>
                <a:latin typeface="Calibri"/>
                <a:ea typeface="DejaVu Sans"/>
              </a:rPr>
              <a:t>	Betrachtung der eigenen Bewegung auf dem Tablet unter einem der Beobachtungsaspekte</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r>
              <a:rPr lang="de-DE" sz="2000" b="0" u="none" strike="noStrike">
                <a:solidFill>
                  <a:srgbClr val="000000"/>
                </a:solidFill>
                <a:effectLst/>
                <a:uFillTx/>
                <a:latin typeface="Calibri"/>
                <a:ea typeface="DejaVu Sans"/>
              </a:rPr>
              <a:t>	Wiederholung des Sprungs an Station 2</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Achten Sie dabei auf folgende Aspekte:</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 Schwingt das Schwungbein aktiv nach oben?</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 Ist der Oberkörper beim Absprung aufrecht?</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 Ist der Blick nach vorne und nicht auf den Absprungpunkt gerichtet?</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Nutzen Sie gerne auch die Lerntheke.</a:t>
            </a:r>
            <a:endParaRPr lang="de-DE" sz="2000" b="0" u="none" strike="noStrike">
              <a:solidFill>
                <a:schemeClr val="dk1"/>
              </a:solidFill>
              <a:effectLst/>
              <a:uFillTx/>
              <a:latin typeface="Arial"/>
            </a:endParaRPr>
          </a:p>
        </p:txBody>
      </p:sp>
      <p:sp>
        <p:nvSpPr>
          <p:cNvPr id="383" name="PlaceHolder 1"/>
          <p:cNvSpPr/>
          <p:nvPr/>
        </p:nvSpPr>
        <p:spPr>
          <a:xfrm>
            <a:off x="1230480" y="115416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Aufgabe 1 - Video Delay</a:t>
            </a:r>
            <a:endParaRPr lang="de-DE" sz="4400" b="0" u="none" strike="noStrike">
              <a:solidFill>
                <a:srgbClr val="000000"/>
              </a:solidFill>
              <a:effectLst/>
              <a:uFillTx/>
              <a:latin typeface="Calibri"/>
            </a:endParaRPr>
          </a:p>
        </p:txBody>
      </p:sp>
      <p:pic>
        <p:nvPicPr>
          <p:cNvPr id="384" name="Grafik 8" descr="Glühlampe mit einfarbiger Füllung"/>
          <p:cNvPicPr/>
          <p:nvPr/>
        </p:nvPicPr>
        <p:blipFill>
          <a:blip r:embed="rId3">
            <a:extLst>
              <a:ext uri="{96DAC541-7B7A-43D3-8B79-37D633B846F1}">
                <asvg:svgBlip xmlns:asvg="http://schemas.microsoft.com/office/drawing/2016/SVG/main" r:embed="rId4"/>
              </a:ext>
            </a:extLst>
          </a:blip>
          <a:stretch/>
        </p:blipFill>
        <p:spPr>
          <a:xfrm>
            <a:off x="1379880" y="3996000"/>
            <a:ext cx="601200" cy="601200"/>
          </a:xfrm>
          <a:prstGeom prst="rect">
            <a:avLst/>
          </a:prstGeom>
          <a:noFill/>
          <a:ln w="0">
            <a:noFill/>
          </a:ln>
        </p:spPr>
      </p:pic>
      <p:pic>
        <p:nvPicPr>
          <p:cNvPr id="385" name="Grafik 11" descr="Tablet mit einfarbiger Füllung"/>
          <p:cNvPicPr/>
          <p:nvPr/>
        </p:nvPicPr>
        <p:blipFill>
          <a:blip r:embed="rId5">
            <a:extLst>
              <a:ext uri="{96DAC541-7B7A-43D3-8B79-37D633B846F1}">
                <asvg:svgBlip xmlns:asvg="http://schemas.microsoft.com/office/drawing/2016/SVG/main" r:embed="rId6"/>
              </a:ext>
            </a:extLst>
          </a:blip>
          <a:stretch/>
        </p:blipFill>
        <p:spPr>
          <a:xfrm>
            <a:off x="1379880" y="2143440"/>
            <a:ext cx="601200" cy="601200"/>
          </a:xfrm>
          <a:prstGeom prst="rect">
            <a:avLst/>
          </a:prstGeom>
          <a:noFill/>
          <a:ln w="0">
            <a:noFill/>
          </a:ln>
        </p:spPr>
      </p:pic>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PlaceHolder 1"/>
          <p:cNvSpPr>
            <a:spLocks noGrp="1"/>
          </p:cNvSpPr>
          <p:nvPr>
            <p:ph/>
          </p:nvPr>
        </p:nvSpPr>
        <p:spPr>
          <a:xfrm>
            <a:off x="1890360" y="1562040"/>
            <a:ext cx="8410680" cy="372420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0" defTabSz="914400">
              <a:lnSpc>
                <a:spcPct val="100000"/>
              </a:lnSpc>
              <a:spcBef>
                <a:spcPts val="1417"/>
              </a:spcBef>
              <a:buNone/>
              <a:tabLst>
                <a:tab pos="0" algn="l"/>
              </a:tabLst>
            </a:pPr>
            <a:r>
              <a:rPr lang="de-DE" sz="1600" b="0" u="none" strike="noStrike">
                <a:solidFill>
                  <a:srgbClr val="000000"/>
                </a:solidFill>
                <a:effectLst/>
                <a:uFillTx/>
                <a:latin typeface="Calibri"/>
                <a:ea typeface="DejaVu Sans"/>
              </a:rPr>
              <a:t>		</a:t>
            </a:r>
            <a:endParaRPr lang="de-DE" sz="1600" b="0" u="none" strike="noStrike">
              <a:solidFill>
                <a:schemeClr val="dk1"/>
              </a:solidFill>
              <a:effectLst/>
              <a:uFillTx/>
              <a:latin typeface="Arial"/>
            </a:endParaRPr>
          </a:p>
          <a:p>
            <a:pPr marL="432000" indent="0" defTabSz="914400">
              <a:lnSpc>
                <a:spcPct val="100000"/>
              </a:lnSpc>
              <a:spcBef>
                <a:spcPts val="1417"/>
              </a:spcBef>
              <a:buNone/>
              <a:tabLst>
                <a:tab pos="0" algn="l"/>
              </a:tabLst>
            </a:pPr>
            <a:r>
              <a:rPr lang="de-DE" sz="1400" b="0" u="none" strike="noStrike">
                <a:solidFill>
                  <a:srgbClr val="000000"/>
                </a:solidFill>
                <a:effectLst/>
                <a:uFillTx/>
                <a:latin typeface="Calibri"/>
                <a:ea typeface="DejaVu Sans"/>
              </a:rPr>
              <a:t>Durchführung des Weitsprungs an Station 1</a:t>
            </a:r>
            <a:endParaRPr lang="de-DE" sz="14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de-DE" sz="1400" b="0" u="none" strike="noStrike">
                <a:solidFill>
                  <a:srgbClr val="000000"/>
                </a:solidFill>
                <a:effectLst/>
                <a:uFillTx/>
                <a:latin typeface="Calibri"/>
                <a:ea typeface="DejaVu Sans"/>
              </a:rPr>
              <a:t>Betrachtung der eigenen Bewegung auf dem Tablet unter einem der Beobachtungsaspekte</a:t>
            </a:r>
            <a:endParaRPr lang="de-DE" sz="14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de-DE" sz="1400" b="0" u="none" strike="noStrike">
                <a:solidFill>
                  <a:srgbClr val="000000"/>
                </a:solidFill>
                <a:effectLst/>
                <a:uFillTx/>
                <a:latin typeface="Calibri"/>
                <a:ea typeface="DejaVu Sans"/>
              </a:rPr>
              <a:t>Wiederholung des Sprungs an Station 2</a:t>
            </a:r>
            <a:endParaRPr lang="de-DE" sz="14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400" b="0" u="none" strike="noStrike">
                <a:solidFill>
                  <a:schemeClr val="dk1"/>
                </a:solidFill>
                <a:effectLst/>
                <a:uFillTx/>
                <a:latin typeface="Arial"/>
                <a:ea typeface="DejaVu Sans"/>
              </a:rPr>
              <a:t>			</a:t>
            </a:r>
            <a:endParaRPr lang="de-DE" sz="14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400" b="0" u="none" strike="noStrike">
                <a:solidFill>
                  <a:schemeClr val="dk1"/>
                </a:solidFill>
                <a:effectLst/>
                <a:uFillTx/>
                <a:latin typeface="Calibri"/>
                <a:ea typeface="DejaVu Sans"/>
              </a:rPr>
              <a:t>        Achten Sie dabei auf folgende Aspekte:</a:t>
            </a:r>
            <a:endParaRPr lang="de-DE" sz="14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400" b="0" u="none" strike="noStrike">
                <a:solidFill>
                  <a:schemeClr val="dk1"/>
                </a:solidFill>
                <a:effectLst/>
                <a:uFillTx/>
                <a:latin typeface="Calibri"/>
                <a:ea typeface="DejaVu Sans"/>
              </a:rPr>
              <a:t>	- Schwingt das Schwungbein aktiv nach oben?</a:t>
            </a:r>
            <a:endParaRPr lang="de-DE" sz="14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400" b="0" u="none" strike="noStrike">
                <a:solidFill>
                  <a:schemeClr val="dk1"/>
                </a:solidFill>
                <a:effectLst/>
                <a:uFillTx/>
                <a:latin typeface="Calibri"/>
                <a:ea typeface="DejaVu Sans"/>
              </a:rPr>
              <a:t>	- Ist der Oberkörper beim Absprung aufrecht?</a:t>
            </a:r>
            <a:endParaRPr lang="de-DE" sz="14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400" b="0" u="none" strike="noStrike">
                <a:solidFill>
                  <a:schemeClr val="dk1"/>
                </a:solidFill>
                <a:effectLst/>
                <a:uFillTx/>
                <a:latin typeface="Calibri"/>
                <a:ea typeface="DejaVu Sans"/>
              </a:rPr>
              <a:t>	- Schaut die Person nach vorne und nicht auf den Absprungpunkt?</a:t>
            </a:r>
            <a:endParaRPr lang="de-DE" sz="14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400" b="0" u="none" strike="noStrike">
                <a:solidFill>
                  <a:schemeClr val="dk1"/>
                </a:solidFill>
                <a:effectLst/>
                <a:uFillTx/>
                <a:latin typeface="Calibri"/>
                <a:ea typeface="DejaVu Sans"/>
              </a:rPr>
              <a:t>        Nutzen Sie gerne auch die Lerntheke.</a:t>
            </a:r>
            <a:endParaRPr lang="de-DE" sz="1400" b="0" u="none" strike="noStrike">
              <a:solidFill>
                <a:schemeClr val="dk1"/>
              </a:solidFill>
              <a:effectLst/>
              <a:uFillTx/>
              <a:latin typeface="Arial"/>
            </a:endParaRPr>
          </a:p>
          <a:p>
            <a:pPr marL="432000" indent="0" defTabSz="914400">
              <a:lnSpc>
                <a:spcPct val="90000"/>
              </a:lnSpc>
              <a:spcBef>
                <a:spcPts val="1417"/>
              </a:spcBef>
              <a:buNone/>
              <a:tabLst>
                <a:tab pos="0" algn="l"/>
              </a:tabLst>
            </a:pPr>
            <a:endParaRPr lang="de-DE" sz="1800" b="0" u="none" strike="noStrike">
              <a:solidFill>
                <a:schemeClr val="dk1"/>
              </a:solidFill>
              <a:effectLst/>
              <a:uFillTx/>
              <a:latin typeface="Arial"/>
            </a:endParaRPr>
          </a:p>
        </p:txBody>
      </p:sp>
      <p:sp>
        <p:nvSpPr>
          <p:cNvPr id="387" name="PlaceHolder 1"/>
          <p:cNvSpPr/>
          <p:nvPr/>
        </p:nvSpPr>
        <p:spPr>
          <a:xfrm>
            <a:off x="1230480" y="103788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3600" b="0" u="none" strike="noStrike">
                <a:solidFill>
                  <a:schemeClr val="dk1"/>
                </a:solidFill>
                <a:effectLst/>
                <a:uFillTx/>
                <a:latin typeface="Arial"/>
                <a:ea typeface="DejaVu Sans"/>
              </a:rPr>
              <a:t>Aufgabe 1 - Video Delay</a:t>
            </a:r>
            <a:endParaRPr lang="de-DE" sz="3600" b="0" u="none" strike="noStrike">
              <a:solidFill>
                <a:srgbClr val="000000"/>
              </a:solidFill>
              <a:effectLst/>
              <a:uFillTx/>
              <a:latin typeface="Calibri"/>
            </a:endParaRPr>
          </a:p>
        </p:txBody>
      </p:sp>
      <p:pic>
        <p:nvPicPr>
          <p:cNvPr id="388" name="Grafik 8" descr="Glühlampe mit einfarbiger Füllung"/>
          <p:cNvPicPr/>
          <p:nvPr/>
        </p:nvPicPr>
        <p:blipFill>
          <a:blip r:embed="rId3">
            <a:extLst>
              <a:ext uri="{96DAC541-7B7A-43D3-8B79-37D633B846F1}">
                <asvg:svgBlip xmlns:asvg="http://schemas.microsoft.com/office/drawing/2016/SVG/main" r:embed="rId4"/>
              </a:ext>
            </a:extLst>
          </a:blip>
          <a:stretch/>
        </p:blipFill>
        <p:spPr>
          <a:xfrm>
            <a:off x="1388160" y="3443400"/>
            <a:ext cx="450360" cy="450360"/>
          </a:xfrm>
          <a:prstGeom prst="rect">
            <a:avLst/>
          </a:prstGeom>
          <a:noFill/>
          <a:ln w="0">
            <a:noFill/>
          </a:ln>
        </p:spPr>
      </p:pic>
      <p:pic>
        <p:nvPicPr>
          <p:cNvPr id="389" name="Grafik 11" descr="Tablet mit einfarbiger Füllung"/>
          <p:cNvPicPr/>
          <p:nvPr/>
        </p:nvPicPr>
        <p:blipFill>
          <a:blip r:embed="rId5">
            <a:extLst>
              <a:ext uri="{96DAC541-7B7A-43D3-8B79-37D633B846F1}">
                <asvg:svgBlip xmlns:asvg="http://schemas.microsoft.com/office/drawing/2016/SVG/main" r:embed="rId6"/>
              </a:ext>
            </a:extLst>
          </a:blip>
          <a:stretch/>
        </p:blipFill>
        <p:spPr>
          <a:xfrm>
            <a:off x="1421280" y="1927080"/>
            <a:ext cx="450360" cy="450360"/>
          </a:xfrm>
          <a:prstGeom prst="rect">
            <a:avLst/>
          </a:prstGeom>
          <a:noFill/>
          <a:ln w="0">
            <a:noFill/>
          </a:ln>
        </p:spPr>
      </p:pic>
      <p:sp>
        <p:nvSpPr>
          <p:cNvPr id="390" name="Abgerundetes Rechteck 1"/>
          <p:cNvSpPr/>
          <p:nvPr/>
        </p:nvSpPr>
        <p:spPr>
          <a:xfrm>
            <a:off x="2992680" y="5587200"/>
            <a:ext cx="6971040" cy="924120"/>
          </a:xfrm>
          <a:custGeom>
            <a:avLst/>
            <a:gdLst>
              <a:gd name="textAreaLeft" fmla="*/ 0 w 6971040"/>
              <a:gd name="textAreaRight" fmla="*/ 6973200 w 6971040"/>
              <a:gd name="textAreaTop" fmla="*/ 0 h 924120"/>
              <a:gd name="textAreaBottom" fmla="*/ 926280 h 924120"/>
              <a:gd name="GluePoint1X" fmla="*/ 0 w 6973144"/>
              <a:gd name="GluePoint1Y" fmla="*/ 154382 h 926276"/>
              <a:gd name="GluePoint2X" fmla="*/ 154382 w 6973144"/>
              <a:gd name="GluePoint2Y" fmla="*/ 0 h 926276"/>
              <a:gd name="GluePoint3X" fmla="*/ 954108 w 6973144"/>
              <a:gd name="GluePoint3Y" fmla="*/ 0 h 926276"/>
              <a:gd name="GluePoint4X" fmla="*/ 1553902 w 6973144"/>
              <a:gd name="GluePoint4Y" fmla="*/ 0 h 926276"/>
              <a:gd name="GluePoint5X" fmla="*/ 2087052 w 6973144"/>
              <a:gd name="GluePoint5Y" fmla="*/ 0 h 926276"/>
              <a:gd name="GluePoint6X" fmla="*/ 2820134 w 6973144"/>
              <a:gd name="GluePoint6Y" fmla="*/ 0 h 926276"/>
              <a:gd name="GluePoint7X" fmla="*/ 3419928 w 6973144"/>
              <a:gd name="GluePoint7Y" fmla="*/ 0 h 926276"/>
              <a:gd name="GluePoint8X" fmla="*/ 4219654 w 6973144"/>
              <a:gd name="GluePoint8Y" fmla="*/ 0 h 926276"/>
              <a:gd name="GluePoint9X" fmla="*/ 4752804 w 6973144"/>
              <a:gd name="GluePoint9Y" fmla="*/ 0 h 926276"/>
              <a:gd name="GluePoint10X" fmla="*/ 5552530 w 6973144"/>
              <a:gd name="GluePoint10Y" fmla="*/ 0 h 926276"/>
              <a:gd name="GluePoint11X" fmla="*/ 6019036 w 6973144"/>
              <a:gd name="GluePoint11Y" fmla="*/ 0 h 926276"/>
              <a:gd name="GluePoint12X" fmla="*/ 6818762 w 6973144"/>
              <a:gd name="GluePoint12Y" fmla="*/ 0 h 926276"/>
              <a:gd name="GluePoint13X" fmla="*/ 6973144 w 6973144"/>
              <a:gd name="GluePoint13Y" fmla="*/ 154382 h 926276"/>
              <a:gd name="GluePoint14X" fmla="*/ 6973144 w 6973144"/>
              <a:gd name="GluePoint14Y" fmla="*/ 771894 h 926276"/>
              <a:gd name="GluePoint15X" fmla="*/ 6818762 w 6973144"/>
              <a:gd name="GluePoint15Y" fmla="*/ 926276 h 926276"/>
              <a:gd name="GluePoint16X" fmla="*/ 6152324 w 6973144"/>
              <a:gd name="GluePoint16Y" fmla="*/ 926276 h 926276"/>
              <a:gd name="GluePoint17X" fmla="*/ 5352598 w 6973144"/>
              <a:gd name="GluePoint17Y" fmla="*/ 926276 h 926276"/>
              <a:gd name="GluePoint18X" fmla="*/ 4686160 w 6973144"/>
              <a:gd name="GluePoint18Y" fmla="*/ 926276 h 926276"/>
              <a:gd name="GluePoint19X" fmla="*/ 4219654 w 6973144"/>
              <a:gd name="GluePoint19Y" fmla="*/ 926276 h 926276"/>
              <a:gd name="GluePoint20X" fmla="*/ 3686503 w 6973144"/>
              <a:gd name="GluePoint20Y" fmla="*/ 926276 h 926276"/>
              <a:gd name="GluePoint21X" fmla="*/ 2886778 w 6973144"/>
              <a:gd name="GluePoint21Y" fmla="*/ 926276 h 926276"/>
              <a:gd name="GluePoint22X" fmla="*/ 2220340 w 6973144"/>
              <a:gd name="GluePoint22Y" fmla="*/ 926276 h 926276"/>
              <a:gd name="GluePoint23X" fmla="*/ 1687189 w 6973144"/>
              <a:gd name="GluePoint23Y" fmla="*/ 926276 h 926276"/>
              <a:gd name="GluePoint24X" fmla="*/ 1020751 w 6973144"/>
              <a:gd name="GluePoint24Y" fmla="*/ 926276 h 926276"/>
              <a:gd name="GluePoint25X" fmla="*/ 154382 w 6973144"/>
              <a:gd name="GluePoint25Y" fmla="*/ 926276 h 926276"/>
              <a:gd name="GluePoint26X" fmla="*/ 0 w 6973144"/>
              <a:gd name="GluePoint26Y" fmla="*/ 771894 h 926276"/>
              <a:gd name="GluePoint27X" fmla="*/ 0 w 6973144"/>
              <a:gd name="GluePoint27Y" fmla="*/ 154382 h 926276"/>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Lst>
            <a:rect l="textAreaLeft" t="textAreaTop" r="textAreaRight" b="textAreaBottom"/>
            <a:pathLst>
              <a:path w="6973144" h="926276">
                <a:moveTo>
                  <a:pt x="0" y="154382"/>
                </a:moveTo>
                <a:cubicBezTo>
                  <a:pt x="-2784" y="67402"/>
                  <a:pt x="62292" y="2562"/>
                  <a:pt x="154382" y="0"/>
                </a:cubicBezTo>
                <a:cubicBezTo>
                  <a:pt x="331165" y="214"/>
                  <a:pt x="722788" y="37931"/>
                  <a:pt x="954108" y="0"/>
                </a:cubicBezTo>
                <a:cubicBezTo>
                  <a:pt x="1185428" y="-37931"/>
                  <a:pt x="1301540" y="17580"/>
                  <a:pt x="1553902" y="0"/>
                </a:cubicBezTo>
                <a:cubicBezTo>
                  <a:pt x="1806264" y="-17580"/>
                  <a:pt x="1953854" y="-6943"/>
                  <a:pt x="2087052" y="0"/>
                </a:cubicBezTo>
                <a:cubicBezTo>
                  <a:pt x="2220250" y="6943"/>
                  <a:pt x="2567106" y="-33551"/>
                  <a:pt x="2820134" y="0"/>
                </a:cubicBezTo>
                <a:cubicBezTo>
                  <a:pt x="3073162" y="33551"/>
                  <a:pt x="3244377" y="18663"/>
                  <a:pt x="3419928" y="0"/>
                </a:cubicBezTo>
                <a:cubicBezTo>
                  <a:pt x="3595479" y="-18663"/>
                  <a:pt x="3825208" y="-5288"/>
                  <a:pt x="4219654" y="0"/>
                </a:cubicBezTo>
                <a:cubicBezTo>
                  <a:pt x="4614100" y="5288"/>
                  <a:pt x="4497042" y="19288"/>
                  <a:pt x="4752804" y="0"/>
                </a:cubicBezTo>
                <a:cubicBezTo>
                  <a:pt x="5008566" y="-19288"/>
                  <a:pt x="5309477" y="1006"/>
                  <a:pt x="5552530" y="0"/>
                </a:cubicBezTo>
                <a:cubicBezTo>
                  <a:pt x="5795583" y="-1006"/>
                  <a:pt x="5924338" y="-19495"/>
                  <a:pt x="6019036" y="0"/>
                </a:cubicBezTo>
                <a:cubicBezTo>
                  <a:pt x="6113734" y="19495"/>
                  <a:pt x="6455834" y="11679"/>
                  <a:pt x="6818762" y="0"/>
                </a:cubicBezTo>
                <a:cubicBezTo>
                  <a:pt x="6905237" y="1805"/>
                  <a:pt x="6974864" y="86934"/>
                  <a:pt x="6973144" y="154382"/>
                </a:cubicBezTo>
                <a:cubicBezTo>
                  <a:pt x="6981323" y="373936"/>
                  <a:pt x="6969183" y="563219"/>
                  <a:pt x="6973144" y="771894"/>
                </a:cubicBezTo>
                <a:cubicBezTo>
                  <a:pt x="6983863" y="843850"/>
                  <a:pt x="6893422" y="922177"/>
                  <a:pt x="6818762" y="926276"/>
                </a:cubicBezTo>
                <a:cubicBezTo>
                  <a:pt x="6526771" y="896765"/>
                  <a:pt x="6432687" y="901686"/>
                  <a:pt x="6152324" y="926276"/>
                </a:cubicBezTo>
                <a:cubicBezTo>
                  <a:pt x="5871961" y="950866"/>
                  <a:pt x="5746870" y="931063"/>
                  <a:pt x="5352598" y="926276"/>
                </a:cubicBezTo>
                <a:cubicBezTo>
                  <a:pt x="4958326" y="921489"/>
                  <a:pt x="4951058" y="936116"/>
                  <a:pt x="4686160" y="926276"/>
                </a:cubicBezTo>
                <a:cubicBezTo>
                  <a:pt x="4421262" y="916436"/>
                  <a:pt x="4332816" y="929424"/>
                  <a:pt x="4219654" y="926276"/>
                </a:cubicBezTo>
                <a:cubicBezTo>
                  <a:pt x="4106492" y="923128"/>
                  <a:pt x="3932061" y="901639"/>
                  <a:pt x="3686503" y="926276"/>
                </a:cubicBezTo>
                <a:cubicBezTo>
                  <a:pt x="3440945" y="950913"/>
                  <a:pt x="3213149" y="910492"/>
                  <a:pt x="2886778" y="926276"/>
                </a:cubicBezTo>
                <a:cubicBezTo>
                  <a:pt x="2560408" y="942060"/>
                  <a:pt x="2495054" y="905767"/>
                  <a:pt x="2220340" y="926276"/>
                </a:cubicBezTo>
                <a:cubicBezTo>
                  <a:pt x="1945626" y="946785"/>
                  <a:pt x="1841902" y="904051"/>
                  <a:pt x="1687189" y="926276"/>
                </a:cubicBezTo>
                <a:cubicBezTo>
                  <a:pt x="1532476" y="948501"/>
                  <a:pt x="1194635" y="900953"/>
                  <a:pt x="1020751" y="926276"/>
                </a:cubicBezTo>
                <a:cubicBezTo>
                  <a:pt x="846867" y="951599"/>
                  <a:pt x="396789" y="887522"/>
                  <a:pt x="154382" y="926276"/>
                </a:cubicBezTo>
                <a:cubicBezTo>
                  <a:pt x="70077" y="923329"/>
                  <a:pt x="10490" y="868499"/>
                  <a:pt x="0" y="771894"/>
                </a:cubicBezTo>
                <a:cubicBezTo>
                  <a:pt x="-137" y="632014"/>
                  <a:pt x="29414" y="288198"/>
                  <a:pt x="0" y="154382"/>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pic>
        <p:nvPicPr>
          <p:cNvPr id="391" name="Grafik 4" descr="Kundenbewertung mit einfarbiger Füllung"/>
          <p:cNvPicPr/>
          <p:nvPr/>
        </p:nvPicPr>
        <p:blipFill>
          <a:blip r:embed="rId7">
            <a:extLst>
              <a:ext uri="{96DAC541-7B7A-43D3-8B79-37D633B846F1}">
                <asvg:svgBlip xmlns:asvg="http://schemas.microsoft.com/office/drawing/2016/SVG/main" r:embed="rId8"/>
              </a:ext>
            </a:extLst>
          </a:blip>
          <a:stretch/>
        </p:blipFill>
        <p:spPr>
          <a:xfrm>
            <a:off x="9199440" y="5108760"/>
            <a:ext cx="555840" cy="591840"/>
          </a:xfrm>
          <a:prstGeom prst="rect">
            <a:avLst/>
          </a:prstGeom>
          <a:noFill/>
          <a:ln w="0">
            <a:noFill/>
          </a:ln>
        </p:spPr>
      </p:pic>
      <p:sp>
        <p:nvSpPr>
          <p:cNvPr id="392" name="Textfeld 6"/>
          <p:cNvSpPr/>
          <p:nvPr/>
        </p:nvSpPr>
        <p:spPr>
          <a:xfrm>
            <a:off x="3169080" y="5696280"/>
            <a:ext cx="7220880" cy="705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2000" b="0" u="none" strike="noStrike">
                <a:solidFill>
                  <a:schemeClr val="dk1"/>
                </a:solidFill>
                <a:effectLst/>
                <a:uFillTx/>
                <a:latin typeface="Calibri"/>
                <a:ea typeface="DejaVu Sans"/>
              </a:rPr>
              <a:t>Welche Stolpersteine gab es bei der Durchführung? </a:t>
            </a:r>
            <a:endParaRPr lang="de-DE" sz="2000" b="0" u="none" strike="noStrike">
              <a:solidFill>
                <a:srgbClr val="000000"/>
              </a:solidFill>
              <a:effectLst/>
              <a:uFillTx/>
              <a:latin typeface="Calibri"/>
            </a:endParaRPr>
          </a:p>
          <a:p>
            <a:pPr defTabSz="914400">
              <a:lnSpc>
                <a:spcPct val="100000"/>
              </a:lnSpc>
            </a:pPr>
            <a:r>
              <a:rPr lang="de-DE" sz="2000" b="0" u="none" strike="noStrike">
                <a:solidFill>
                  <a:schemeClr val="dk1"/>
                </a:solidFill>
                <a:effectLst/>
                <a:uFillTx/>
                <a:latin typeface="Calibri"/>
                <a:ea typeface="DejaVu Sans"/>
              </a:rPr>
              <a:t>Wie können die Schwierigkeiten gelöst werden?</a:t>
            </a:r>
            <a:endParaRPr lang="de-DE" sz="2000" b="0" u="none" strike="noStrike">
              <a:solidFill>
                <a:srgbClr val="000000"/>
              </a:solidFill>
              <a:effectLst/>
              <a:uFillTx/>
              <a:latin typeface="Calibri"/>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PlaceHolder 1"/>
          <p:cNvSpPr>
            <a:spLocks noGrp="1"/>
          </p:cNvSpPr>
          <p:nvPr>
            <p:ph/>
          </p:nvPr>
        </p:nvSpPr>
        <p:spPr>
          <a:xfrm>
            <a:off x="1345320" y="2127600"/>
            <a:ext cx="10156680" cy="381960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2-3 Personen</a:t>
            </a:r>
            <a:endParaRPr lang="de-DE" sz="2000" b="0" u="none" strike="noStrike">
              <a:solidFill>
                <a:schemeClr val="dk1"/>
              </a:solidFill>
              <a:effectLst/>
              <a:uFillTx/>
              <a:latin typeface="Arial"/>
            </a:endParaRPr>
          </a:p>
          <a:p>
            <a:pPr marL="540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Eine Person pro Team springt, die anderen geben Rückmeldungen. Filmen Sie einen 	Sprung mit dem Tablet und schauen Sie das Video gemeinsam in Zeitlupe an.</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br>
              <a:rPr sz="2000"/>
            </a:br>
            <a:r>
              <a:rPr lang="de-DE" sz="2000" b="0" u="none" strike="noStrike">
                <a:solidFill>
                  <a:schemeClr val="dk1"/>
                </a:solidFill>
                <a:effectLst/>
                <a:uFillTx/>
                <a:latin typeface="Calibri"/>
                <a:ea typeface="DejaVu Sans"/>
              </a:rPr>
              <a:t>	Achten Sie auf das Schwungbein:</a:t>
            </a:r>
            <a:endParaRPr lang="de-DE" sz="2000" b="0" u="none" strike="noStrike">
              <a:solidFill>
                <a:schemeClr val="dk1"/>
              </a:solidFill>
              <a:effectLst/>
              <a:uFillTx/>
              <a:latin typeface="Arial"/>
            </a:endParaRPr>
          </a:p>
          <a:p>
            <a:pPr marL="432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 Ist der Oberschenkel in der Take-Off-Position waagerecht?</a:t>
            </a:r>
            <a:endParaRPr lang="de-DE" sz="2000" b="0" u="none" strike="noStrike">
              <a:solidFill>
                <a:schemeClr val="dk1"/>
              </a:solidFill>
              <a:effectLst/>
              <a:uFillTx/>
              <a:latin typeface="Arial"/>
            </a:endParaRPr>
          </a:p>
          <a:p>
            <a:pPr marL="432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 Wird diese Position kurz gehalten?</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Arial"/>
                <a:ea typeface="DejaVu Sans"/>
              </a:rPr>
              <a:t>	</a:t>
            </a:r>
            <a:r>
              <a:rPr lang="de-DE" sz="2000" b="0" u="none" strike="noStrike">
                <a:solidFill>
                  <a:schemeClr val="dk1"/>
                </a:solidFill>
                <a:effectLst/>
                <a:uFillTx/>
                <a:latin typeface="Calibri"/>
                <a:ea typeface="DejaVu Sans"/>
              </a:rPr>
              <a:t>Besprechen Sie zusammen, was bereits gut gelingt und was beim nächsten Sprung im 	Fokus liegen könnte. Füllen Sie dazu den Beobachtungsbogen aus. Nutzen Sie gerne auch 	die Lerntheke. Wechseln Sie regelmäßig die Rollen. </a:t>
            </a:r>
            <a:endParaRPr lang="de-DE" sz="2000" b="0" u="none" strike="noStrike">
              <a:solidFill>
                <a:schemeClr val="dk1"/>
              </a:solidFill>
              <a:effectLst/>
              <a:uFillTx/>
              <a:latin typeface="Arial"/>
            </a:endParaRPr>
          </a:p>
          <a:p>
            <a:pPr marL="432000" indent="0" defTabSz="914400">
              <a:lnSpc>
                <a:spcPct val="90000"/>
              </a:lnSpc>
              <a:spcBef>
                <a:spcPts val="1417"/>
              </a:spcBef>
              <a:buNone/>
              <a:tabLst>
                <a:tab pos="0" algn="l"/>
              </a:tabLst>
            </a:pPr>
            <a:endParaRPr lang="de-DE" sz="2000" b="0" u="none" strike="noStrike">
              <a:solidFill>
                <a:schemeClr val="dk1"/>
              </a:solidFill>
              <a:effectLst/>
              <a:uFillTx/>
              <a:latin typeface="Arial"/>
            </a:endParaRPr>
          </a:p>
        </p:txBody>
      </p:sp>
      <p:sp>
        <p:nvSpPr>
          <p:cNvPr id="394" name="PlaceHolder 1"/>
          <p:cNvSpPr/>
          <p:nvPr/>
        </p:nvSpPr>
        <p:spPr>
          <a:xfrm>
            <a:off x="1226520" y="115740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Aufgabe 2 - Videoanalyse</a:t>
            </a:r>
            <a:endParaRPr lang="de-DE" sz="4400" b="0" u="none" strike="noStrike">
              <a:solidFill>
                <a:srgbClr val="000000"/>
              </a:solidFill>
              <a:effectLst/>
              <a:uFillTx/>
              <a:latin typeface="Calibri"/>
            </a:endParaRPr>
          </a:p>
        </p:txBody>
      </p:sp>
      <p:pic>
        <p:nvPicPr>
          <p:cNvPr id="395" name="Grafik 1" descr="Benutzer mit einfarbiger Füllung"/>
          <p:cNvPicPr/>
          <p:nvPr/>
        </p:nvPicPr>
        <p:blipFill>
          <a:blip r:embed="rId3">
            <a:extLst>
              <a:ext uri="{96DAC541-7B7A-43D3-8B79-37D633B846F1}">
                <asvg:svgBlip xmlns:asvg="http://schemas.microsoft.com/office/drawing/2016/SVG/main" r:embed="rId4"/>
              </a:ext>
            </a:extLst>
          </a:blip>
          <a:stretch/>
        </p:blipFill>
        <p:spPr>
          <a:xfrm>
            <a:off x="1226520" y="1968120"/>
            <a:ext cx="601200" cy="601200"/>
          </a:xfrm>
          <a:prstGeom prst="rect">
            <a:avLst/>
          </a:prstGeom>
          <a:noFill/>
          <a:ln w="0">
            <a:noFill/>
          </a:ln>
        </p:spPr>
      </p:pic>
      <p:pic>
        <p:nvPicPr>
          <p:cNvPr id="396" name="Grafik 3" descr="Videokamera mit einfarbiger Füllung"/>
          <p:cNvPicPr/>
          <p:nvPr/>
        </p:nvPicPr>
        <p:blipFill>
          <a:blip r:embed="rId5">
            <a:extLst>
              <a:ext uri="{96DAC541-7B7A-43D3-8B79-37D633B846F1}">
                <asvg:svgBlip xmlns:asvg="http://schemas.microsoft.com/office/drawing/2016/SVG/main" r:embed="rId6"/>
              </a:ext>
            </a:extLst>
          </a:blip>
          <a:stretch/>
        </p:blipFill>
        <p:spPr>
          <a:xfrm>
            <a:off x="1226520" y="2512440"/>
            <a:ext cx="601200" cy="601200"/>
          </a:xfrm>
          <a:prstGeom prst="rect">
            <a:avLst/>
          </a:prstGeom>
          <a:noFill/>
          <a:ln w="0">
            <a:noFill/>
          </a:ln>
        </p:spPr>
      </p:pic>
      <p:pic>
        <p:nvPicPr>
          <p:cNvPr id="397" name="Grafik 8" descr="Glühlampe mit einfarbiger Füllung"/>
          <p:cNvPicPr/>
          <p:nvPr/>
        </p:nvPicPr>
        <p:blipFill>
          <a:blip r:embed="rId7">
            <a:extLst>
              <a:ext uri="{96DAC541-7B7A-43D3-8B79-37D633B846F1}">
                <asvg:svgBlip xmlns:asvg="http://schemas.microsoft.com/office/drawing/2016/SVG/main" r:embed="rId8"/>
              </a:ext>
            </a:extLst>
          </a:blip>
          <a:stretch/>
        </p:blipFill>
        <p:spPr>
          <a:xfrm>
            <a:off x="1302120" y="3518280"/>
            <a:ext cx="450360" cy="450360"/>
          </a:xfrm>
          <a:prstGeom prst="rect">
            <a:avLst/>
          </a:prstGeom>
          <a:noFill/>
          <a:ln w="0">
            <a:noFill/>
          </a:ln>
        </p:spPr>
      </p:pic>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PlaceHolder 1"/>
          <p:cNvSpPr>
            <a:spLocks noGrp="1"/>
          </p:cNvSpPr>
          <p:nvPr>
            <p:ph/>
          </p:nvPr>
        </p:nvSpPr>
        <p:spPr>
          <a:xfrm>
            <a:off x="1281600" y="1761120"/>
            <a:ext cx="9681840" cy="381960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a:t>
            </a:r>
            <a:endParaRPr lang="de-DE" sz="20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2000" b="0" u="none" strike="noStrike">
                <a:solidFill>
                  <a:schemeClr val="dk1"/>
                </a:solidFill>
                <a:effectLst/>
                <a:uFillTx/>
                <a:latin typeface="Calibri"/>
                <a:ea typeface="DejaVu Sans"/>
              </a:rPr>
              <a:t>	</a:t>
            </a:r>
            <a:r>
              <a:rPr lang="de-DE" sz="1600" b="0" u="none" strike="noStrike">
                <a:solidFill>
                  <a:schemeClr val="dk1"/>
                </a:solidFill>
                <a:effectLst/>
                <a:uFillTx/>
                <a:latin typeface="Calibri"/>
                <a:ea typeface="DejaVu Sans"/>
              </a:rPr>
              <a:t> 2-3 Personen</a:t>
            </a:r>
            <a:endParaRPr lang="de-DE" sz="1600" b="0" u="none" strike="noStrike">
              <a:solidFill>
                <a:schemeClr val="dk1"/>
              </a:solidFill>
              <a:effectLst/>
              <a:uFillTx/>
              <a:latin typeface="Arial"/>
            </a:endParaRPr>
          </a:p>
          <a:p>
            <a:pPr marL="540000" indent="0" defTabSz="914400">
              <a:lnSpc>
                <a:spcPct val="90000"/>
              </a:lnSpc>
              <a:spcBef>
                <a:spcPts val="1417"/>
              </a:spcBef>
              <a:buNone/>
              <a:tabLst>
                <a:tab pos="0" algn="l"/>
              </a:tabLst>
            </a:pPr>
            <a:r>
              <a:rPr lang="de-DE" sz="1600" b="0" u="none" strike="noStrike">
                <a:solidFill>
                  <a:schemeClr val="dk1"/>
                </a:solidFill>
                <a:effectLst/>
                <a:uFillTx/>
                <a:latin typeface="Calibri"/>
                <a:ea typeface="DejaVu Sans"/>
              </a:rPr>
              <a:t>	Eine Person pro Team springt, die anderen geben Rückmeldungen. Filmen Sie einen Sprung mit dem 	Tablet und schauen Sie das Video gemeinsam in Zeitlupe an.</a:t>
            </a:r>
            <a:endParaRPr lang="de-DE" sz="1600" b="0" u="none" strike="noStrike">
              <a:solidFill>
                <a:schemeClr val="dk1"/>
              </a:solidFill>
              <a:effectLst/>
              <a:uFillTx/>
              <a:latin typeface="Arial"/>
            </a:endParaRPr>
          </a:p>
          <a:p>
            <a:pPr marL="108000" indent="0" defTabSz="914400">
              <a:lnSpc>
                <a:spcPct val="90000"/>
              </a:lnSpc>
              <a:spcBef>
                <a:spcPts val="1417"/>
              </a:spcBef>
              <a:buNone/>
              <a:tabLst>
                <a:tab pos="0" algn="l"/>
              </a:tabLst>
            </a:pPr>
            <a:br>
              <a:rPr sz="1600"/>
            </a:br>
            <a:r>
              <a:rPr lang="de-DE" sz="1600" b="0" u="none" strike="noStrike">
                <a:solidFill>
                  <a:schemeClr val="dk1"/>
                </a:solidFill>
                <a:effectLst/>
                <a:uFillTx/>
                <a:latin typeface="Calibri"/>
                <a:ea typeface="DejaVu Sans"/>
              </a:rPr>
              <a:t>	Achten Sie auf das Schwungbein:</a:t>
            </a:r>
            <a:endParaRPr lang="de-DE" sz="1600" b="0" u="none" strike="noStrike">
              <a:solidFill>
                <a:schemeClr val="dk1"/>
              </a:solidFill>
              <a:effectLst/>
              <a:uFillTx/>
              <a:latin typeface="Arial"/>
            </a:endParaRPr>
          </a:p>
          <a:p>
            <a:pPr marL="432000" indent="0" defTabSz="914400">
              <a:lnSpc>
                <a:spcPct val="90000"/>
              </a:lnSpc>
              <a:spcBef>
                <a:spcPts val="1417"/>
              </a:spcBef>
              <a:buNone/>
              <a:tabLst>
                <a:tab pos="0" algn="l"/>
              </a:tabLst>
            </a:pPr>
            <a:r>
              <a:rPr lang="de-DE" sz="1600" b="0" u="none" strike="noStrike">
                <a:solidFill>
                  <a:schemeClr val="dk1"/>
                </a:solidFill>
                <a:effectLst/>
                <a:uFillTx/>
                <a:latin typeface="Calibri"/>
                <a:ea typeface="DejaVu Sans"/>
              </a:rPr>
              <a:t>		- Ist der Oberschenkel in der Take-Off-Position waagerecht?</a:t>
            </a:r>
            <a:endParaRPr lang="de-DE" sz="1600" b="0" u="none" strike="noStrike">
              <a:solidFill>
                <a:schemeClr val="dk1"/>
              </a:solidFill>
              <a:effectLst/>
              <a:uFillTx/>
              <a:latin typeface="Arial"/>
            </a:endParaRPr>
          </a:p>
          <a:p>
            <a:pPr marL="432000" indent="0" defTabSz="914400">
              <a:lnSpc>
                <a:spcPct val="90000"/>
              </a:lnSpc>
              <a:spcBef>
                <a:spcPts val="1417"/>
              </a:spcBef>
              <a:buNone/>
              <a:tabLst>
                <a:tab pos="0" algn="l"/>
              </a:tabLst>
            </a:pPr>
            <a:r>
              <a:rPr lang="de-DE" sz="1600" b="0" u="none" strike="noStrike">
                <a:solidFill>
                  <a:schemeClr val="dk1"/>
                </a:solidFill>
                <a:effectLst/>
                <a:uFillTx/>
                <a:latin typeface="Calibri"/>
                <a:ea typeface="DejaVu Sans"/>
              </a:rPr>
              <a:t>		- Wird diese Position kurz gehalten?</a:t>
            </a:r>
            <a:endParaRPr lang="de-DE" sz="1600" b="0" u="none" strike="noStrike">
              <a:solidFill>
                <a:schemeClr val="dk1"/>
              </a:solidFill>
              <a:effectLst/>
              <a:uFillTx/>
              <a:latin typeface="Arial"/>
            </a:endParaRPr>
          </a:p>
          <a:p>
            <a:pPr marL="108000" indent="0" defTabSz="914400">
              <a:lnSpc>
                <a:spcPct val="90000"/>
              </a:lnSpc>
              <a:spcBef>
                <a:spcPts val="1417"/>
              </a:spcBef>
              <a:buNone/>
              <a:tabLst>
                <a:tab pos="0" algn="l"/>
              </a:tabLst>
            </a:pPr>
            <a:r>
              <a:rPr lang="de-DE" sz="1600" b="0" u="none" strike="noStrike">
                <a:solidFill>
                  <a:schemeClr val="dk1"/>
                </a:solidFill>
                <a:effectLst/>
                <a:uFillTx/>
                <a:latin typeface="Arial"/>
                <a:ea typeface="DejaVu Sans"/>
              </a:rPr>
              <a:t>	</a:t>
            </a:r>
            <a:r>
              <a:rPr lang="de-DE" sz="1600" b="0" u="none" strike="noStrike">
                <a:solidFill>
                  <a:schemeClr val="dk1"/>
                </a:solidFill>
                <a:effectLst/>
                <a:uFillTx/>
                <a:latin typeface="Calibri"/>
                <a:ea typeface="DejaVu Sans"/>
              </a:rPr>
              <a:t>Besprechen Sie zusammen, was bereits gut gelingt und was beim nächsten Sprung im Fokus liegen könnte. 	Füllen Sie dazu den Beobachtungsbogen aus. Nutzen Sie gerne auch die Lerntheke. Wechseln Sie 	regelmäßig die Rollen. </a:t>
            </a:r>
            <a:endParaRPr lang="de-DE" sz="1600" b="0" u="none" strike="noStrike">
              <a:solidFill>
                <a:schemeClr val="dk1"/>
              </a:solidFill>
              <a:effectLst/>
              <a:uFillTx/>
              <a:latin typeface="Arial"/>
            </a:endParaRPr>
          </a:p>
          <a:p>
            <a:pPr marL="432000" indent="0" defTabSz="914400">
              <a:lnSpc>
                <a:spcPct val="90000"/>
              </a:lnSpc>
              <a:spcBef>
                <a:spcPts val="1417"/>
              </a:spcBef>
              <a:buNone/>
              <a:tabLst>
                <a:tab pos="0" algn="l"/>
              </a:tabLst>
            </a:pPr>
            <a:endParaRPr lang="de-DE" sz="2000" b="0" u="none" strike="noStrike">
              <a:solidFill>
                <a:schemeClr val="dk1"/>
              </a:solidFill>
              <a:effectLst/>
              <a:uFillTx/>
              <a:latin typeface="Arial"/>
            </a:endParaRPr>
          </a:p>
        </p:txBody>
      </p:sp>
      <p:sp>
        <p:nvSpPr>
          <p:cNvPr id="399" name="PlaceHolder 1"/>
          <p:cNvSpPr/>
          <p:nvPr/>
        </p:nvSpPr>
        <p:spPr>
          <a:xfrm>
            <a:off x="1226520" y="115740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Aufgabe 2 - Videoanalyse</a:t>
            </a:r>
            <a:endParaRPr lang="de-DE" sz="4400" b="0" u="none" strike="noStrike">
              <a:solidFill>
                <a:srgbClr val="000000"/>
              </a:solidFill>
              <a:effectLst/>
              <a:uFillTx/>
              <a:latin typeface="Calibri"/>
            </a:endParaRPr>
          </a:p>
        </p:txBody>
      </p:sp>
      <p:pic>
        <p:nvPicPr>
          <p:cNvPr id="400" name="Grafik 1" descr="Benutzer mit einfarbiger Füllung"/>
          <p:cNvPicPr/>
          <p:nvPr/>
        </p:nvPicPr>
        <p:blipFill>
          <a:blip r:embed="rId3">
            <a:extLst>
              <a:ext uri="{96DAC541-7B7A-43D3-8B79-37D633B846F1}">
                <asvg:svgBlip xmlns:asvg="http://schemas.microsoft.com/office/drawing/2016/SVG/main" r:embed="rId4"/>
              </a:ext>
            </a:extLst>
          </a:blip>
          <a:stretch/>
        </p:blipFill>
        <p:spPr>
          <a:xfrm>
            <a:off x="1226520" y="2086560"/>
            <a:ext cx="401400" cy="401400"/>
          </a:xfrm>
          <a:prstGeom prst="rect">
            <a:avLst/>
          </a:prstGeom>
          <a:noFill/>
          <a:ln w="0">
            <a:noFill/>
          </a:ln>
        </p:spPr>
      </p:pic>
      <p:pic>
        <p:nvPicPr>
          <p:cNvPr id="401" name="Grafik 3" descr="Videokamera mit einfarbiger Füllung"/>
          <p:cNvPicPr/>
          <p:nvPr/>
        </p:nvPicPr>
        <p:blipFill>
          <a:blip r:embed="rId5">
            <a:extLst>
              <a:ext uri="{96DAC541-7B7A-43D3-8B79-37D633B846F1}">
                <asvg:svgBlip xmlns:asvg="http://schemas.microsoft.com/office/drawing/2016/SVG/main" r:embed="rId6"/>
              </a:ext>
            </a:extLst>
          </a:blip>
          <a:stretch/>
        </p:blipFill>
        <p:spPr>
          <a:xfrm>
            <a:off x="1226520" y="2579400"/>
            <a:ext cx="401400" cy="401400"/>
          </a:xfrm>
          <a:prstGeom prst="rect">
            <a:avLst/>
          </a:prstGeom>
          <a:noFill/>
          <a:ln w="0">
            <a:noFill/>
          </a:ln>
        </p:spPr>
      </p:pic>
      <p:sp>
        <p:nvSpPr>
          <p:cNvPr id="402" name="Abgerundetes Rechteck 4"/>
          <p:cNvSpPr/>
          <p:nvPr/>
        </p:nvSpPr>
        <p:spPr>
          <a:xfrm>
            <a:off x="3169080" y="5723280"/>
            <a:ext cx="6971040" cy="924120"/>
          </a:xfrm>
          <a:custGeom>
            <a:avLst/>
            <a:gdLst>
              <a:gd name="textAreaLeft" fmla="*/ 0 w 6971040"/>
              <a:gd name="textAreaRight" fmla="*/ 6973200 w 6971040"/>
              <a:gd name="textAreaTop" fmla="*/ 0 h 924120"/>
              <a:gd name="textAreaBottom" fmla="*/ 926280 h 924120"/>
              <a:gd name="GluePoint1X" fmla="*/ 0 w 6973144"/>
              <a:gd name="GluePoint1Y" fmla="*/ 154382 h 926276"/>
              <a:gd name="GluePoint2X" fmla="*/ 154382 w 6973144"/>
              <a:gd name="GluePoint2Y" fmla="*/ 0 h 926276"/>
              <a:gd name="GluePoint3X" fmla="*/ 954108 w 6973144"/>
              <a:gd name="GluePoint3Y" fmla="*/ 0 h 926276"/>
              <a:gd name="GluePoint4X" fmla="*/ 1553902 w 6973144"/>
              <a:gd name="GluePoint4Y" fmla="*/ 0 h 926276"/>
              <a:gd name="GluePoint5X" fmla="*/ 2087052 w 6973144"/>
              <a:gd name="GluePoint5Y" fmla="*/ 0 h 926276"/>
              <a:gd name="GluePoint6X" fmla="*/ 2820134 w 6973144"/>
              <a:gd name="GluePoint6Y" fmla="*/ 0 h 926276"/>
              <a:gd name="GluePoint7X" fmla="*/ 3419928 w 6973144"/>
              <a:gd name="GluePoint7Y" fmla="*/ 0 h 926276"/>
              <a:gd name="GluePoint8X" fmla="*/ 4219654 w 6973144"/>
              <a:gd name="GluePoint8Y" fmla="*/ 0 h 926276"/>
              <a:gd name="GluePoint9X" fmla="*/ 4752804 w 6973144"/>
              <a:gd name="GluePoint9Y" fmla="*/ 0 h 926276"/>
              <a:gd name="GluePoint10X" fmla="*/ 5552530 w 6973144"/>
              <a:gd name="GluePoint10Y" fmla="*/ 0 h 926276"/>
              <a:gd name="GluePoint11X" fmla="*/ 6019036 w 6973144"/>
              <a:gd name="GluePoint11Y" fmla="*/ 0 h 926276"/>
              <a:gd name="GluePoint12X" fmla="*/ 6818762 w 6973144"/>
              <a:gd name="GluePoint12Y" fmla="*/ 0 h 926276"/>
              <a:gd name="GluePoint13X" fmla="*/ 6973144 w 6973144"/>
              <a:gd name="GluePoint13Y" fmla="*/ 154382 h 926276"/>
              <a:gd name="GluePoint14X" fmla="*/ 6973144 w 6973144"/>
              <a:gd name="GluePoint14Y" fmla="*/ 771894 h 926276"/>
              <a:gd name="GluePoint15X" fmla="*/ 6818762 w 6973144"/>
              <a:gd name="GluePoint15Y" fmla="*/ 926276 h 926276"/>
              <a:gd name="GluePoint16X" fmla="*/ 6152324 w 6973144"/>
              <a:gd name="GluePoint16Y" fmla="*/ 926276 h 926276"/>
              <a:gd name="GluePoint17X" fmla="*/ 5352598 w 6973144"/>
              <a:gd name="GluePoint17Y" fmla="*/ 926276 h 926276"/>
              <a:gd name="GluePoint18X" fmla="*/ 4686160 w 6973144"/>
              <a:gd name="GluePoint18Y" fmla="*/ 926276 h 926276"/>
              <a:gd name="GluePoint19X" fmla="*/ 4219654 w 6973144"/>
              <a:gd name="GluePoint19Y" fmla="*/ 926276 h 926276"/>
              <a:gd name="GluePoint20X" fmla="*/ 3686503 w 6973144"/>
              <a:gd name="GluePoint20Y" fmla="*/ 926276 h 926276"/>
              <a:gd name="GluePoint21X" fmla="*/ 2886778 w 6973144"/>
              <a:gd name="GluePoint21Y" fmla="*/ 926276 h 926276"/>
              <a:gd name="GluePoint22X" fmla="*/ 2220340 w 6973144"/>
              <a:gd name="GluePoint22Y" fmla="*/ 926276 h 926276"/>
              <a:gd name="GluePoint23X" fmla="*/ 1687189 w 6973144"/>
              <a:gd name="GluePoint23Y" fmla="*/ 926276 h 926276"/>
              <a:gd name="GluePoint24X" fmla="*/ 1020751 w 6973144"/>
              <a:gd name="GluePoint24Y" fmla="*/ 926276 h 926276"/>
              <a:gd name="GluePoint25X" fmla="*/ 154382 w 6973144"/>
              <a:gd name="GluePoint25Y" fmla="*/ 926276 h 926276"/>
              <a:gd name="GluePoint26X" fmla="*/ 0 w 6973144"/>
              <a:gd name="GluePoint26Y" fmla="*/ 771894 h 926276"/>
              <a:gd name="GluePoint27X" fmla="*/ 0 w 6973144"/>
              <a:gd name="GluePoint27Y" fmla="*/ 154382 h 926276"/>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Lst>
            <a:rect l="textAreaLeft" t="textAreaTop" r="textAreaRight" b="textAreaBottom"/>
            <a:pathLst>
              <a:path w="6973144" h="926276">
                <a:moveTo>
                  <a:pt x="0" y="154382"/>
                </a:moveTo>
                <a:cubicBezTo>
                  <a:pt x="-2784" y="67402"/>
                  <a:pt x="62292" y="2562"/>
                  <a:pt x="154382" y="0"/>
                </a:cubicBezTo>
                <a:cubicBezTo>
                  <a:pt x="331165" y="214"/>
                  <a:pt x="722788" y="37931"/>
                  <a:pt x="954108" y="0"/>
                </a:cubicBezTo>
                <a:cubicBezTo>
                  <a:pt x="1185428" y="-37931"/>
                  <a:pt x="1301540" y="17580"/>
                  <a:pt x="1553902" y="0"/>
                </a:cubicBezTo>
                <a:cubicBezTo>
                  <a:pt x="1806264" y="-17580"/>
                  <a:pt x="1953854" y="-6943"/>
                  <a:pt x="2087052" y="0"/>
                </a:cubicBezTo>
                <a:cubicBezTo>
                  <a:pt x="2220250" y="6943"/>
                  <a:pt x="2567106" y="-33551"/>
                  <a:pt x="2820134" y="0"/>
                </a:cubicBezTo>
                <a:cubicBezTo>
                  <a:pt x="3073162" y="33551"/>
                  <a:pt x="3244377" y="18663"/>
                  <a:pt x="3419928" y="0"/>
                </a:cubicBezTo>
                <a:cubicBezTo>
                  <a:pt x="3595479" y="-18663"/>
                  <a:pt x="3825208" y="-5288"/>
                  <a:pt x="4219654" y="0"/>
                </a:cubicBezTo>
                <a:cubicBezTo>
                  <a:pt x="4614100" y="5288"/>
                  <a:pt x="4497042" y="19288"/>
                  <a:pt x="4752804" y="0"/>
                </a:cubicBezTo>
                <a:cubicBezTo>
                  <a:pt x="5008566" y="-19288"/>
                  <a:pt x="5309477" y="1006"/>
                  <a:pt x="5552530" y="0"/>
                </a:cubicBezTo>
                <a:cubicBezTo>
                  <a:pt x="5795583" y="-1006"/>
                  <a:pt x="5924338" y="-19495"/>
                  <a:pt x="6019036" y="0"/>
                </a:cubicBezTo>
                <a:cubicBezTo>
                  <a:pt x="6113734" y="19495"/>
                  <a:pt x="6455834" y="11679"/>
                  <a:pt x="6818762" y="0"/>
                </a:cubicBezTo>
                <a:cubicBezTo>
                  <a:pt x="6905237" y="1805"/>
                  <a:pt x="6974864" y="86934"/>
                  <a:pt x="6973144" y="154382"/>
                </a:cubicBezTo>
                <a:cubicBezTo>
                  <a:pt x="6981323" y="373936"/>
                  <a:pt x="6969183" y="563219"/>
                  <a:pt x="6973144" y="771894"/>
                </a:cubicBezTo>
                <a:cubicBezTo>
                  <a:pt x="6983863" y="843850"/>
                  <a:pt x="6893422" y="922177"/>
                  <a:pt x="6818762" y="926276"/>
                </a:cubicBezTo>
                <a:cubicBezTo>
                  <a:pt x="6526771" y="896765"/>
                  <a:pt x="6432687" y="901686"/>
                  <a:pt x="6152324" y="926276"/>
                </a:cubicBezTo>
                <a:cubicBezTo>
                  <a:pt x="5871961" y="950866"/>
                  <a:pt x="5746870" y="931063"/>
                  <a:pt x="5352598" y="926276"/>
                </a:cubicBezTo>
                <a:cubicBezTo>
                  <a:pt x="4958326" y="921489"/>
                  <a:pt x="4951058" y="936116"/>
                  <a:pt x="4686160" y="926276"/>
                </a:cubicBezTo>
                <a:cubicBezTo>
                  <a:pt x="4421262" y="916436"/>
                  <a:pt x="4332816" y="929424"/>
                  <a:pt x="4219654" y="926276"/>
                </a:cubicBezTo>
                <a:cubicBezTo>
                  <a:pt x="4106492" y="923128"/>
                  <a:pt x="3932061" y="901639"/>
                  <a:pt x="3686503" y="926276"/>
                </a:cubicBezTo>
                <a:cubicBezTo>
                  <a:pt x="3440945" y="950913"/>
                  <a:pt x="3213149" y="910492"/>
                  <a:pt x="2886778" y="926276"/>
                </a:cubicBezTo>
                <a:cubicBezTo>
                  <a:pt x="2560408" y="942060"/>
                  <a:pt x="2495054" y="905767"/>
                  <a:pt x="2220340" y="926276"/>
                </a:cubicBezTo>
                <a:cubicBezTo>
                  <a:pt x="1945626" y="946785"/>
                  <a:pt x="1841902" y="904051"/>
                  <a:pt x="1687189" y="926276"/>
                </a:cubicBezTo>
                <a:cubicBezTo>
                  <a:pt x="1532476" y="948501"/>
                  <a:pt x="1194635" y="900953"/>
                  <a:pt x="1020751" y="926276"/>
                </a:cubicBezTo>
                <a:cubicBezTo>
                  <a:pt x="846867" y="951599"/>
                  <a:pt x="396789" y="887522"/>
                  <a:pt x="154382" y="926276"/>
                </a:cubicBezTo>
                <a:cubicBezTo>
                  <a:pt x="70077" y="923329"/>
                  <a:pt x="10490" y="868499"/>
                  <a:pt x="0" y="771894"/>
                </a:cubicBezTo>
                <a:cubicBezTo>
                  <a:pt x="-137" y="632014"/>
                  <a:pt x="29414" y="288198"/>
                  <a:pt x="0" y="154382"/>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pic>
        <p:nvPicPr>
          <p:cNvPr id="403" name="Grafik 6" descr="Kundenbewertung mit einfarbiger Füllung"/>
          <p:cNvPicPr/>
          <p:nvPr/>
        </p:nvPicPr>
        <p:blipFill>
          <a:blip r:embed="rId7">
            <a:extLst>
              <a:ext uri="{96DAC541-7B7A-43D3-8B79-37D633B846F1}">
                <asvg:svgBlip xmlns:asvg="http://schemas.microsoft.com/office/drawing/2016/SVG/main" r:embed="rId8"/>
              </a:ext>
            </a:extLst>
          </a:blip>
          <a:stretch/>
        </p:blipFill>
        <p:spPr>
          <a:xfrm>
            <a:off x="9013320" y="5275080"/>
            <a:ext cx="555840" cy="555840"/>
          </a:xfrm>
          <a:prstGeom prst="rect">
            <a:avLst/>
          </a:prstGeom>
          <a:noFill/>
          <a:ln w="0">
            <a:noFill/>
          </a:ln>
        </p:spPr>
      </p:pic>
      <p:sp>
        <p:nvSpPr>
          <p:cNvPr id="404" name="Textfeld 7"/>
          <p:cNvSpPr/>
          <p:nvPr/>
        </p:nvSpPr>
        <p:spPr>
          <a:xfrm>
            <a:off x="3323880" y="5832360"/>
            <a:ext cx="7220880" cy="705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2000" b="0" u="none" strike="noStrike">
                <a:solidFill>
                  <a:schemeClr val="dk1"/>
                </a:solidFill>
                <a:effectLst/>
                <a:uFillTx/>
                <a:latin typeface="Calibri"/>
                <a:ea typeface="DejaVu Sans"/>
              </a:rPr>
              <a:t>Welche Stolpersteine gab es bei der Durchführung? </a:t>
            </a:r>
            <a:endParaRPr lang="de-DE" sz="2000" b="0" u="none" strike="noStrike">
              <a:solidFill>
                <a:srgbClr val="000000"/>
              </a:solidFill>
              <a:effectLst/>
              <a:uFillTx/>
              <a:latin typeface="Calibri"/>
            </a:endParaRPr>
          </a:p>
          <a:p>
            <a:pPr defTabSz="914400">
              <a:lnSpc>
                <a:spcPct val="100000"/>
              </a:lnSpc>
            </a:pPr>
            <a:r>
              <a:rPr lang="de-DE" sz="2000" b="0" u="none" strike="noStrike">
                <a:solidFill>
                  <a:schemeClr val="dk1"/>
                </a:solidFill>
                <a:effectLst/>
                <a:uFillTx/>
                <a:latin typeface="Calibri"/>
                <a:ea typeface="DejaVu Sans"/>
              </a:rPr>
              <a:t>Wie können die Schwierigkeiten gelöst werden?</a:t>
            </a:r>
            <a:endParaRPr lang="de-DE" sz="2000" b="0" u="none" strike="noStrike">
              <a:solidFill>
                <a:srgbClr val="000000"/>
              </a:solidFill>
              <a:effectLst/>
              <a:uFillTx/>
              <a:latin typeface="Calibri"/>
            </a:endParaRPr>
          </a:p>
        </p:txBody>
      </p:sp>
      <p:pic>
        <p:nvPicPr>
          <p:cNvPr id="405" name="Grafik 8" descr="Glühlampe mit einfarbiger Füllung"/>
          <p:cNvPicPr/>
          <p:nvPr/>
        </p:nvPicPr>
        <p:blipFill>
          <a:blip r:embed="rId9">
            <a:extLst>
              <a:ext uri="{96DAC541-7B7A-43D3-8B79-37D633B846F1}">
                <asvg:svgBlip xmlns:asvg="http://schemas.microsoft.com/office/drawing/2016/SVG/main" r:embed="rId10"/>
              </a:ext>
            </a:extLst>
          </a:blip>
          <a:stretch/>
        </p:blipFill>
        <p:spPr>
          <a:xfrm>
            <a:off x="1226520" y="3393360"/>
            <a:ext cx="401400" cy="383400"/>
          </a:xfrm>
          <a:prstGeom prst="rect">
            <a:avLst/>
          </a:prstGeom>
          <a:noFill/>
          <a:ln w="0">
            <a:noFill/>
          </a:ln>
        </p:spPr>
      </p:pic>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PlaceHolder 1"/>
          <p:cNvSpPr>
            <a:spLocks noGrp="1"/>
          </p:cNvSpPr>
          <p:nvPr>
            <p:ph/>
          </p:nvPr>
        </p:nvSpPr>
        <p:spPr>
          <a:xfrm>
            <a:off x="1186920" y="2785320"/>
            <a:ext cx="9934920" cy="174600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Welche Art des Videofeedbacks / der Videoanalyse schätzen Sie für Ihre Klassenstufen am sinnvollsten ein?</a:t>
            </a:r>
            <a:endParaRPr lang="de-DE" sz="2000" b="0" u="none" strike="noStrike">
              <a:solidFill>
                <a:schemeClr val="dk1"/>
              </a:solidFill>
              <a:effectLst/>
              <a:uFillTx/>
              <a:latin typeface="Arial"/>
            </a:endParaRPr>
          </a:p>
          <a:p>
            <a:pPr marL="432000" indent="-324000" defTabSz="914400">
              <a:lnSpc>
                <a:spcPct val="9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Wie haben Sie die Umsetzungen im Vergleich erlebt?</a:t>
            </a:r>
            <a:endParaRPr lang="de-DE" sz="2000" b="0" u="none" strike="noStrike">
              <a:solidFill>
                <a:schemeClr val="dk1"/>
              </a:solidFill>
              <a:effectLst/>
              <a:uFillTx/>
              <a:latin typeface="Arial"/>
            </a:endParaRPr>
          </a:p>
          <a:p>
            <a:pPr marL="432000" indent="0" defTabSz="914400">
              <a:lnSpc>
                <a:spcPct val="90000"/>
              </a:lnSpc>
              <a:spcBef>
                <a:spcPts val="1417"/>
              </a:spcBef>
              <a:buNone/>
              <a:tabLst>
                <a:tab pos="0" algn="l"/>
              </a:tabLst>
            </a:pPr>
            <a:endParaRPr lang="de-DE" sz="1800" b="0" u="none" strike="noStrike">
              <a:solidFill>
                <a:schemeClr val="dk1"/>
              </a:solidFill>
              <a:effectLst/>
              <a:uFillTx/>
              <a:latin typeface="Arial"/>
            </a:endParaRPr>
          </a:p>
        </p:txBody>
      </p:sp>
      <p:sp>
        <p:nvSpPr>
          <p:cNvPr id="407" name="PlaceHolder 1"/>
          <p:cNvSpPr/>
          <p:nvPr/>
        </p:nvSpPr>
        <p:spPr>
          <a:xfrm>
            <a:off x="1119600" y="136728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Reflexion</a:t>
            </a:r>
            <a:endParaRPr lang="de-DE" sz="4400" b="0" u="none" strike="noStrike">
              <a:solidFill>
                <a:srgbClr val="000000"/>
              </a:solidFill>
              <a:effectLst/>
              <a:uFillTx/>
              <a:latin typeface="Calibri"/>
            </a:endParaRPr>
          </a:p>
        </p:txBody>
      </p:sp>
      <p:sp>
        <p:nvSpPr>
          <p:cNvPr id="408" name="Abgerundetes Rechteck 13"/>
          <p:cNvSpPr/>
          <p:nvPr/>
        </p:nvSpPr>
        <p:spPr>
          <a:xfrm>
            <a:off x="965160" y="2439000"/>
            <a:ext cx="10156680" cy="1746000"/>
          </a:xfrm>
          <a:custGeom>
            <a:avLst/>
            <a:gdLst>
              <a:gd name="textAreaLeft" fmla="*/ 0 w 10156680"/>
              <a:gd name="textAreaRight" fmla="*/ 10158840 w 10156680"/>
              <a:gd name="textAreaTop" fmla="*/ 0 h 1746000"/>
              <a:gd name="textAreaBottom" fmla="*/ 1747800 h 1746000"/>
              <a:gd name="GluePoint1X" fmla="*/ 0 w 10158840"/>
              <a:gd name="GluePoint1Y" fmla="*/ 310699 h 1864159"/>
              <a:gd name="GluePoint2X" fmla="*/ 310699 w 10158840"/>
              <a:gd name="GluePoint2Y" fmla="*/ 0 h 1864159"/>
              <a:gd name="GluePoint3X" fmla="*/ 1182694 w 10158840"/>
              <a:gd name="GluePoint3Y" fmla="*/ 0 h 1864159"/>
              <a:gd name="GluePoint4X" fmla="*/ 1768565 w 10158840"/>
              <a:gd name="GluePoint4Y" fmla="*/ 0 h 1864159"/>
              <a:gd name="GluePoint5X" fmla="*/ 2259062 w 10158840"/>
              <a:gd name="GluePoint5Y" fmla="*/ 0 h 1864159"/>
              <a:gd name="GluePoint6X" fmla="*/ 3035682 w 10158840"/>
              <a:gd name="GluePoint6Y" fmla="*/ 0 h 1864159"/>
              <a:gd name="GluePoint7X" fmla="*/ 3621554 w 10158840"/>
              <a:gd name="GluePoint7Y" fmla="*/ 0 h 1864159"/>
              <a:gd name="GluePoint8X" fmla="*/ 4493549 w 10158840"/>
              <a:gd name="GluePoint8Y" fmla="*/ 0 h 1864159"/>
              <a:gd name="GluePoint9X" fmla="*/ 4984046 w 10158840"/>
              <a:gd name="GluePoint9Y" fmla="*/ 0 h 1864159"/>
              <a:gd name="GluePoint10X" fmla="*/ 5856040 w 10158840"/>
              <a:gd name="GluePoint10Y" fmla="*/ 0 h 1864159"/>
              <a:gd name="GluePoint11X" fmla="*/ 6251163 w 10158840"/>
              <a:gd name="GluePoint11Y" fmla="*/ 0 h 1864159"/>
              <a:gd name="GluePoint12X" fmla="*/ 6932409 w 10158840"/>
              <a:gd name="GluePoint12Y" fmla="*/ 0 h 1864159"/>
              <a:gd name="GluePoint13X" fmla="*/ 7613655 w 10158840"/>
              <a:gd name="GluePoint13Y" fmla="*/ 0 h 1864159"/>
              <a:gd name="GluePoint14X" fmla="*/ 8199526 w 10158840"/>
              <a:gd name="GluePoint14Y" fmla="*/ 0 h 1864159"/>
              <a:gd name="GluePoint15X" fmla="*/ 9071521 w 10158840"/>
              <a:gd name="GluePoint15Y" fmla="*/ 0 h 1864159"/>
              <a:gd name="GluePoint16X" fmla="*/ 9848141 w 10158840"/>
              <a:gd name="GluePoint16Y" fmla="*/ 0 h 1864159"/>
              <a:gd name="GluePoint17X" fmla="*/ 10158840 w 10158840"/>
              <a:gd name="GluePoint17Y" fmla="*/ 310699 h 1864159"/>
              <a:gd name="GluePoint18X" fmla="*/ 10158840 w 10158840"/>
              <a:gd name="GluePoint18Y" fmla="*/ 944507 h 1864159"/>
              <a:gd name="GluePoint19X" fmla="*/ 10158840 w 10158840"/>
              <a:gd name="GluePoint19Y" fmla="*/ 1553460 h 1864159"/>
              <a:gd name="GluePoint20X" fmla="*/ 9848141 w 10158840"/>
              <a:gd name="GluePoint20Y" fmla="*/ 1864159 h 1864159"/>
              <a:gd name="GluePoint21X" fmla="*/ 9357644 w 10158840"/>
              <a:gd name="GluePoint21Y" fmla="*/ 1864159 h 1864159"/>
              <a:gd name="GluePoint22X" fmla="*/ 8676398 w 10158840"/>
              <a:gd name="GluePoint22Y" fmla="*/ 1864159 h 1864159"/>
              <a:gd name="GluePoint23X" fmla="*/ 8185901 w 10158840"/>
              <a:gd name="GluePoint23Y" fmla="*/ 1864159 h 1864159"/>
              <a:gd name="GluePoint24X" fmla="*/ 7504655 w 10158840"/>
              <a:gd name="GluePoint24Y" fmla="*/ 1864159 h 1864159"/>
              <a:gd name="GluePoint25X" fmla="*/ 7109533 w 10158840"/>
              <a:gd name="GluePoint25Y" fmla="*/ 1864159 h 1864159"/>
              <a:gd name="GluePoint26X" fmla="*/ 6714410 w 10158840"/>
              <a:gd name="GluePoint26Y" fmla="*/ 1864159 h 1864159"/>
              <a:gd name="GluePoint27X" fmla="*/ 6033164 w 10158840"/>
              <a:gd name="GluePoint27Y" fmla="*/ 1864159 h 1864159"/>
              <a:gd name="GluePoint28X" fmla="*/ 5542667 w 10158840"/>
              <a:gd name="GluePoint28Y" fmla="*/ 1864159 h 1864159"/>
              <a:gd name="GluePoint29X" fmla="*/ 4766047 w 10158840"/>
              <a:gd name="GluePoint29Y" fmla="*/ 1864159 h 1864159"/>
              <a:gd name="GluePoint30X" fmla="*/ 4275550 w 10158840"/>
              <a:gd name="GluePoint30Y" fmla="*/ 1864159 h 1864159"/>
              <a:gd name="GluePoint31X" fmla="*/ 3498930 w 10158840"/>
              <a:gd name="GluePoint31Y" fmla="*/ 1864159 h 1864159"/>
              <a:gd name="GluePoint32X" fmla="*/ 3103807 w 10158840"/>
              <a:gd name="GluePoint32Y" fmla="*/ 1864159 h 1864159"/>
              <a:gd name="GluePoint33X" fmla="*/ 2327187 w 10158840"/>
              <a:gd name="GluePoint33Y" fmla="*/ 1864159 h 1864159"/>
              <a:gd name="GluePoint34X" fmla="*/ 1836690 w 10158840"/>
              <a:gd name="GluePoint34Y" fmla="*/ 1864159 h 1864159"/>
              <a:gd name="GluePoint35X" fmla="*/ 1441567 w 10158840"/>
              <a:gd name="GluePoint35Y" fmla="*/ 1864159 h 1864159"/>
              <a:gd name="GluePoint36X" fmla="*/ 951070 w 10158840"/>
              <a:gd name="GluePoint36Y" fmla="*/ 1864159 h 1864159"/>
              <a:gd name="GluePoint37X" fmla="*/ 310699 w 10158840"/>
              <a:gd name="GluePoint37Y" fmla="*/ 1864159 h 1864159"/>
              <a:gd name="GluePoint38X" fmla="*/ 0 w 10158840"/>
              <a:gd name="GluePoint38Y" fmla="*/ 1553460 h 1864159"/>
              <a:gd name="GluePoint39X" fmla="*/ 0 w 10158840"/>
              <a:gd name="GluePoint39Y" fmla="*/ 956935 h 1864159"/>
              <a:gd name="GluePoint40X" fmla="*/ 0 w 10158840"/>
              <a:gd name="GluePoint40Y" fmla="*/ 310699 h 1864159"/>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 ang="0">
                <a:pos x="GluePoint32X" y="GluePoint32Y"/>
              </a:cxn>
              <a:cxn ang="0">
                <a:pos x="GluePoint33X" y="GluePoint33Y"/>
              </a:cxn>
              <a:cxn ang="0">
                <a:pos x="GluePoint34X" y="GluePoint34Y"/>
              </a:cxn>
              <a:cxn ang="0">
                <a:pos x="GluePoint35X" y="GluePoint35Y"/>
              </a:cxn>
              <a:cxn ang="0">
                <a:pos x="GluePoint36X" y="GluePoint36Y"/>
              </a:cxn>
              <a:cxn ang="0">
                <a:pos x="GluePoint37X" y="GluePoint37Y"/>
              </a:cxn>
              <a:cxn ang="0">
                <a:pos x="GluePoint38X" y="GluePoint38Y"/>
              </a:cxn>
              <a:cxn ang="0">
                <a:pos x="GluePoint39X" y="GluePoint39Y"/>
              </a:cxn>
              <a:cxn ang="0">
                <a:pos x="GluePoint40X" y="GluePoint40Y"/>
              </a:cxn>
            </a:cxnLst>
            <a:rect l="textAreaLeft" t="textAreaTop" r="textAreaRight" b="textAreaBottom"/>
            <a:pathLst>
              <a:path w="10158840" h="1864159">
                <a:moveTo>
                  <a:pt x="0" y="310699"/>
                </a:moveTo>
                <a:cubicBezTo>
                  <a:pt x="-9439" y="133283"/>
                  <a:pt x="125168" y="5231"/>
                  <a:pt x="310699" y="0"/>
                </a:cubicBezTo>
                <a:cubicBezTo>
                  <a:pt x="499316" y="-12103"/>
                  <a:pt x="964500" y="-4314"/>
                  <a:pt x="1182694" y="0"/>
                </a:cubicBezTo>
                <a:cubicBezTo>
                  <a:pt x="1400889" y="4314"/>
                  <a:pt x="1587226" y="-1481"/>
                  <a:pt x="1768565" y="0"/>
                </a:cubicBezTo>
                <a:cubicBezTo>
                  <a:pt x="1949904" y="1481"/>
                  <a:pt x="2108819" y="-11167"/>
                  <a:pt x="2259062" y="0"/>
                </a:cubicBezTo>
                <a:cubicBezTo>
                  <a:pt x="2409305" y="11167"/>
                  <a:pt x="2870227" y="-5804"/>
                  <a:pt x="3035682" y="0"/>
                </a:cubicBezTo>
                <a:cubicBezTo>
                  <a:pt x="3201137" y="5804"/>
                  <a:pt x="3381943" y="4368"/>
                  <a:pt x="3621554" y="0"/>
                </a:cubicBezTo>
                <a:cubicBezTo>
                  <a:pt x="3861165" y="-4368"/>
                  <a:pt x="4087452" y="-16784"/>
                  <a:pt x="4493549" y="0"/>
                </a:cubicBezTo>
                <a:cubicBezTo>
                  <a:pt x="4899646" y="16784"/>
                  <a:pt x="4788053" y="2156"/>
                  <a:pt x="4984046" y="0"/>
                </a:cubicBezTo>
                <a:cubicBezTo>
                  <a:pt x="5180039" y="-2156"/>
                  <a:pt x="5485574" y="-32357"/>
                  <a:pt x="5856040" y="0"/>
                </a:cubicBezTo>
                <a:cubicBezTo>
                  <a:pt x="6226506" y="32357"/>
                  <a:pt x="6111721" y="-16167"/>
                  <a:pt x="6251163" y="0"/>
                </a:cubicBezTo>
                <a:cubicBezTo>
                  <a:pt x="6390605" y="16167"/>
                  <a:pt x="6764043" y="23650"/>
                  <a:pt x="6932409" y="0"/>
                </a:cubicBezTo>
                <a:cubicBezTo>
                  <a:pt x="7100775" y="-23650"/>
                  <a:pt x="7288288" y="-16806"/>
                  <a:pt x="7613655" y="0"/>
                </a:cubicBezTo>
                <a:cubicBezTo>
                  <a:pt x="7939022" y="16806"/>
                  <a:pt x="8039992" y="28807"/>
                  <a:pt x="8199526" y="0"/>
                </a:cubicBezTo>
                <a:cubicBezTo>
                  <a:pt x="8359060" y="-28807"/>
                  <a:pt x="8809883" y="-34449"/>
                  <a:pt x="9071521" y="0"/>
                </a:cubicBezTo>
                <a:cubicBezTo>
                  <a:pt x="9333159" y="34449"/>
                  <a:pt x="9673500" y="-1540"/>
                  <a:pt x="9848141" y="0"/>
                </a:cubicBezTo>
                <a:cubicBezTo>
                  <a:pt x="10015539" y="689"/>
                  <a:pt x="10131108" y="119970"/>
                  <a:pt x="10158840" y="310699"/>
                </a:cubicBezTo>
                <a:cubicBezTo>
                  <a:pt x="10173795" y="594858"/>
                  <a:pt x="10130665" y="646363"/>
                  <a:pt x="10158840" y="944507"/>
                </a:cubicBezTo>
                <a:cubicBezTo>
                  <a:pt x="10187015" y="1242651"/>
                  <a:pt x="10143761" y="1308987"/>
                  <a:pt x="10158840" y="1553460"/>
                </a:cubicBezTo>
                <a:cubicBezTo>
                  <a:pt x="10145356" y="1749163"/>
                  <a:pt x="10025676" y="1868573"/>
                  <a:pt x="9848141" y="1864159"/>
                </a:cubicBezTo>
                <a:cubicBezTo>
                  <a:pt x="9606366" y="1853424"/>
                  <a:pt x="9460766" y="1884950"/>
                  <a:pt x="9357644" y="1864159"/>
                </a:cubicBezTo>
                <a:cubicBezTo>
                  <a:pt x="9254522" y="1843368"/>
                  <a:pt x="8877919" y="1858145"/>
                  <a:pt x="8676398" y="1864159"/>
                </a:cubicBezTo>
                <a:cubicBezTo>
                  <a:pt x="8474877" y="1870173"/>
                  <a:pt x="8361433" y="1869465"/>
                  <a:pt x="8185901" y="1864159"/>
                </a:cubicBezTo>
                <a:cubicBezTo>
                  <a:pt x="8010369" y="1858853"/>
                  <a:pt x="7692754" y="1888697"/>
                  <a:pt x="7504655" y="1864159"/>
                </a:cubicBezTo>
                <a:cubicBezTo>
                  <a:pt x="7316556" y="1839621"/>
                  <a:pt x="7260374" y="1882515"/>
                  <a:pt x="7109533" y="1864159"/>
                </a:cubicBezTo>
                <a:cubicBezTo>
                  <a:pt x="6958692" y="1845803"/>
                  <a:pt x="6880674" y="1870032"/>
                  <a:pt x="6714410" y="1864159"/>
                </a:cubicBezTo>
                <a:cubicBezTo>
                  <a:pt x="6548146" y="1858286"/>
                  <a:pt x="6309249" y="1875626"/>
                  <a:pt x="6033164" y="1864159"/>
                </a:cubicBezTo>
                <a:cubicBezTo>
                  <a:pt x="5757079" y="1852692"/>
                  <a:pt x="5664084" y="1840546"/>
                  <a:pt x="5542667" y="1864159"/>
                </a:cubicBezTo>
                <a:cubicBezTo>
                  <a:pt x="5421250" y="1887772"/>
                  <a:pt x="5018404" y="1878145"/>
                  <a:pt x="4766047" y="1864159"/>
                </a:cubicBezTo>
                <a:cubicBezTo>
                  <a:pt x="4513690" y="1850173"/>
                  <a:pt x="4491019" y="1846633"/>
                  <a:pt x="4275550" y="1864159"/>
                </a:cubicBezTo>
                <a:cubicBezTo>
                  <a:pt x="4060081" y="1881685"/>
                  <a:pt x="3886628" y="1871212"/>
                  <a:pt x="3498930" y="1864159"/>
                </a:cubicBezTo>
                <a:cubicBezTo>
                  <a:pt x="3111232" y="1857106"/>
                  <a:pt x="3199133" y="1854254"/>
                  <a:pt x="3103807" y="1864159"/>
                </a:cubicBezTo>
                <a:cubicBezTo>
                  <a:pt x="3008481" y="1874064"/>
                  <a:pt x="2532805" y="1883655"/>
                  <a:pt x="2327187" y="1864159"/>
                </a:cubicBezTo>
                <a:cubicBezTo>
                  <a:pt x="2121569" y="1844663"/>
                  <a:pt x="2067785" y="1876604"/>
                  <a:pt x="1836690" y="1864159"/>
                </a:cubicBezTo>
                <a:cubicBezTo>
                  <a:pt x="1605595" y="1851714"/>
                  <a:pt x="1583848" y="1848684"/>
                  <a:pt x="1441567" y="1864159"/>
                </a:cubicBezTo>
                <a:cubicBezTo>
                  <a:pt x="1299286" y="1879634"/>
                  <a:pt x="1154901" y="1874311"/>
                  <a:pt x="951070" y="1864159"/>
                </a:cubicBezTo>
                <a:cubicBezTo>
                  <a:pt x="747239" y="1854007"/>
                  <a:pt x="603773" y="1886538"/>
                  <a:pt x="310699" y="1864159"/>
                </a:cubicBezTo>
                <a:cubicBezTo>
                  <a:pt x="157578" y="1859270"/>
                  <a:pt x="-4542" y="1756514"/>
                  <a:pt x="0" y="1553460"/>
                </a:cubicBezTo>
                <a:cubicBezTo>
                  <a:pt x="24708" y="1424424"/>
                  <a:pt x="-17756" y="1150551"/>
                  <a:pt x="0" y="956935"/>
                </a:cubicBezTo>
                <a:cubicBezTo>
                  <a:pt x="17756" y="763319"/>
                  <a:pt x="30743" y="506641"/>
                  <a:pt x="0" y="310699"/>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pic>
        <p:nvPicPr>
          <p:cNvPr id="409" name="Grafik 14" descr="Kundenbewertung mit einfarbiger Füllung"/>
          <p:cNvPicPr/>
          <p:nvPr/>
        </p:nvPicPr>
        <p:blipFill>
          <a:blip r:embed="rId3">
            <a:extLst>
              <a:ext uri="{96DAC541-7B7A-43D3-8B79-37D633B846F1}">
                <asvg:svgBlip xmlns:asvg="http://schemas.microsoft.com/office/drawing/2016/SVG/main" r:embed="rId4"/>
              </a:ext>
            </a:extLst>
          </a:blip>
          <a:stretch/>
        </p:blipFill>
        <p:spPr>
          <a:xfrm>
            <a:off x="9774360" y="1698480"/>
            <a:ext cx="912240" cy="912240"/>
          </a:xfrm>
          <a:prstGeom prst="rect">
            <a:avLst/>
          </a:prstGeom>
          <a:noFill/>
          <a:ln w="0">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PlaceHolder 1"/>
          <p:cNvSpPr>
            <a:spLocks noGrp="1"/>
          </p:cNvSpPr>
          <p:nvPr>
            <p:ph/>
          </p:nvPr>
        </p:nvSpPr>
        <p:spPr>
          <a:xfrm>
            <a:off x="1119600" y="2787480"/>
            <a:ext cx="9934920" cy="174600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Welche spezifischen Möglichkeiten bietet der Einsatz für die Binnendifferenzierung und die individuelle Förderung der Schülerinnen und Schüler?</a:t>
            </a:r>
            <a:endParaRPr lang="de-DE" sz="2000" b="0" u="none" strike="noStrike">
              <a:solidFill>
                <a:schemeClr val="dk1"/>
              </a:solidFill>
              <a:effectLst/>
              <a:uFillTx/>
              <a:latin typeface="Arial"/>
            </a:endParaRPr>
          </a:p>
          <a:p>
            <a:pPr marL="432000" indent="-324000" defTabSz="914400">
              <a:lnSpc>
                <a:spcPct val="9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Wie gehen wir mit Schülerinnen und Schüler um, die kein Einverständnis für eine Videoaufnahme haben? </a:t>
            </a:r>
            <a:endParaRPr lang="de-DE" sz="2000" b="0" u="none" strike="noStrike">
              <a:solidFill>
                <a:schemeClr val="dk1"/>
              </a:solidFill>
              <a:effectLst/>
              <a:uFillTx/>
              <a:latin typeface="Arial"/>
            </a:endParaRPr>
          </a:p>
        </p:txBody>
      </p:sp>
      <p:sp>
        <p:nvSpPr>
          <p:cNvPr id="411" name="PlaceHolder 1"/>
          <p:cNvSpPr/>
          <p:nvPr/>
        </p:nvSpPr>
        <p:spPr>
          <a:xfrm>
            <a:off x="1119600" y="136728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Didaktische Aspekte</a:t>
            </a:r>
            <a:endParaRPr lang="de-DE" sz="4400" b="0" u="none" strike="noStrike">
              <a:solidFill>
                <a:srgbClr val="000000"/>
              </a:solidFill>
              <a:effectLst/>
              <a:uFillTx/>
              <a:latin typeface="Calibri"/>
            </a:endParaRPr>
          </a:p>
        </p:txBody>
      </p:sp>
      <p:sp>
        <p:nvSpPr>
          <p:cNvPr id="412" name="Abgerundetes Rechteck 13"/>
          <p:cNvSpPr/>
          <p:nvPr/>
        </p:nvSpPr>
        <p:spPr>
          <a:xfrm>
            <a:off x="965160" y="2439000"/>
            <a:ext cx="10156680" cy="1861920"/>
          </a:xfrm>
          <a:custGeom>
            <a:avLst/>
            <a:gdLst>
              <a:gd name="textAreaLeft" fmla="*/ 0 w 10156680"/>
              <a:gd name="textAreaRight" fmla="*/ 10158840 w 10156680"/>
              <a:gd name="textAreaTop" fmla="*/ 0 h 1861920"/>
              <a:gd name="textAreaBottom" fmla="*/ 1864080 h 1861920"/>
              <a:gd name="GluePoint1X" fmla="*/ 0 w 10158840"/>
              <a:gd name="GluePoint1Y" fmla="*/ 310699 h 1864159"/>
              <a:gd name="GluePoint2X" fmla="*/ 310699 w 10158840"/>
              <a:gd name="GluePoint2Y" fmla="*/ 0 h 1864159"/>
              <a:gd name="GluePoint3X" fmla="*/ 1182694 w 10158840"/>
              <a:gd name="GluePoint3Y" fmla="*/ 0 h 1864159"/>
              <a:gd name="GluePoint4X" fmla="*/ 1768565 w 10158840"/>
              <a:gd name="GluePoint4Y" fmla="*/ 0 h 1864159"/>
              <a:gd name="GluePoint5X" fmla="*/ 2259062 w 10158840"/>
              <a:gd name="GluePoint5Y" fmla="*/ 0 h 1864159"/>
              <a:gd name="GluePoint6X" fmla="*/ 3035682 w 10158840"/>
              <a:gd name="GluePoint6Y" fmla="*/ 0 h 1864159"/>
              <a:gd name="GluePoint7X" fmla="*/ 3621554 w 10158840"/>
              <a:gd name="GluePoint7Y" fmla="*/ 0 h 1864159"/>
              <a:gd name="GluePoint8X" fmla="*/ 4493549 w 10158840"/>
              <a:gd name="GluePoint8Y" fmla="*/ 0 h 1864159"/>
              <a:gd name="GluePoint9X" fmla="*/ 4984046 w 10158840"/>
              <a:gd name="GluePoint9Y" fmla="*/ 0 h 1864159"/>
              <a:gd name="GluePoint10X" fmla="*/ 5856040 w 10158840"/>
              <a:gd name="GluePoint10Y" fmla="*/ 0 h 1864159"/>
              <a:gd name="GluePoint11X" fmla="*/ 6251163 w 10158840"/>
              <a:gd name="GluePoint11Y" fmla="*/ 0 h 1864159"/>
              <a:gd name="GluePoint12X" fmla="*/ 6932409 w 10158840"/>
              <a:gd name="GluePoint12Y" fmla="*/ 0 h 1864159"/>
              <a:gd name="GluePoint13X" fmla="*/ 7613655 w 10158840"/>
              <a:gd name="GluePoint13Y" fmla="*/ 0 h 1864159"/>
              <a:gd name="GluePoint14X" fmla="*/ 8199526 w 10158840"/>
              <a:gd name="GluePoint14Y" fmla="*/ 0 h 1864159"/>
              <a:gd name="GluePoint15X" fmla="*/ 9071521 w 10158840"/>
              <a:gd name="GluePoint15Y" fmla="*/ 0 h 1864159"/>
              <a:gd name="GluePoint16X" fmla="*/ 9848141 w 10158840"/>
              <a:gd name="GluePoint16Y" fmla="*/ 0 h 1864159"/>
              <a:gd name="GluePoint17X" fmla="*/ 10158840 w 10158840"/>
              <a:gd name="GluePoint17Y" fmla="*/ 310699 h 1864159"/>
              <a:gd name="GluePoint18X" fmla="*/ 10158840 w 10158840"/>
              <a:gd name="GluePoint18Y" fmla="*/ 944507 h 1864159"/>
              <a:gd name="GluePoint19X" fmla="*/ 10158840 w 10158840"/>
              <a:gd name="GluePoint19Y" fmla="*/ 1553460 h 1864159"/>
              <a:gd name="GluePoint20X" fmla="*/ 9848141 w 10158840"/>
              <a:gd name="GluePoint20Y" fmla="*/ 1864159 h 1864159"/>
              <a:gd name="GluePoint21X" fmla="*/ 9357644 w 10158840"/>
              <a:gd name="GluePoint21Y" fmla="*/ 1864159 h 1864159"/>
              <a:gd name="GluePoint22X" fmla="*/ 8676398 w 10158840"/>
              <a:gd name="GluePoint22Y" fmla="*/ 1864159 h 1864159"/>
              <a:gd name="GluePoint23X" fmla="*/ 8185901 w 10158840"/>
              <a:gd name="GluePoint23Y" fmla="*/ 1864159 h 1864159"/>
              <a:gd name="GluePoint24X" fmla="*/ 7504655 w 10158840"/>
              <a:gd name="GluePoint24Y" fmla="*/ 1864159 h 1864159"/>
              <a:gd name="GluePoint25X" fmla="*/ 7109533 w 10158840"/>
              <a:gd name="GluePoint25Y" fmla="*/ 1864159 h 1864159"/>
              <a:gd name="GluePoint26X" fmla="*/ 6714410 w 10158840"/>
              <a:gd name="GluePoint26Y" fmla="*/ 1864159 h 1864159"/>
              <a:gd name="GluePoint27X" fmla="*/ 6033164 w 10158840"/>
              <a:gd name="GluePoint27Y" fmla="*/ 1864159 h 1864159"/>
              <a:gd name="GluePoint28X" fmla="*/ 5542667 w 10158840"/>
              <a:gd name="GluePoint28Y" fmla="*/ 1864159 h 1864159"/>
              <a:gd name="GluePoint29X" fmla="*/ 4766047 w 10158840"/>
              <a:gd name="GluePoint29Y" fmla="*/ 1864159 h 1864159"/>
              <a:gd name="GluePoint30X" fmla="*/ 4275550 w 10158840"/>
              <a:gd name="GluePoint30Y" fmla="*/ 1864159 h 1864159"/>
              <a:gd name="GluePoint31X" fmla="*/ 3498930 w 10158840"/>
              <a:gd name="GluePoint31Y" fmla="*/ 1864159 h 1864159"/>
              <a:gd name="GluePoint32X" fmla="*/ 3103807 w 10158840"/>
              <a:gd name="GluePoint32Y" fmla="*/ 1864159 h 1864159"/>
              <a:gd name="GluePoint33X" fmla="*/ 2327187 w 10158840"/>
              <a:gd name="GluePoint33Y" fmla="*/ 1864159 h 1864159"/>
              <a:gd name="GluePoint34X" fmla="*/ 1836690 w 10158840"/>
              <a:gd name="GluePoint34Y" fmla="*/ 1864159 h 1864159"/>
              <a:gd name="GluePoint35X" fmla="*/ 1441567 w 10158840"/>
              <a:gd name="GluePoint35Y" fmla="*/ 1864159 h 1864159"/>
              <a:gd name="GluePoint36X" fmla="*/ 951070 w 10158840"/>
              <a:gd name="GluePoint36Y" fmla="*/ 1864159 h 1864159"/>
              <a:gd name="GluePoint37X" fmla="*/ 310699 w 10158840"/>
              <a:gd name="GluePoint37Y" fmla="*/ 1864159 h 1864159"/>
              <a:gd name="GluePoint38X" fmla="*/ 0 w 10158840"/>
              <a:gd name="GluePoint38Y" fmla="*/ 1553460 h 1864159"/>
              <a:gd name="GluePoint39X" fmla="*/ 0 w 10158840"/>
              <a:gd name="GluePoint39Y" fmla="*/ 956935 h 1864159"/>
              <a:gd name="GluePoint40X" fmla="*/ 0 w 10158840"/>
              <a:gd name="GluePoint40Y" fmla="*/ 310699 h 1864159"/>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 ang="0">
                <a:pos x="GluePoint32X" y="GluePoint32Y"/>
              </a:cxn>
              <a:cxn ang="0">
                <a:pos x="GluePoint33X" y="GluePoint33Y"/>
              </a:cxn>
              <a:cxn ang="0">
                <a:pos x="GluePoint34X" y="GluePoint34Y"/>
              </a:cxn>
              <a:cxn ang="0">
                <a:pos x="GluePoint35X" y="GluePoint35Y"/>
              </a:cxn>
              <a:cxn ang="0">
                <a:pos x="GluePoint36X" y="GluePoint36Y"/>
              </a:cxn>
              <a:cxn ang="0">
                <a:pos x="GluePoint37X" y="GluePoint37Y"/>
              </a:cxn>
              <a:cxn ang="0">
                <a:pos x="GluePoint38X" y="GluePoint38Y"/>
              </a:cxn>
              <a:cxn ang="0">
                <a:pos x="GluePoint39X" y="GluePoint39Y"/>
              </a:cxn>
              <a:cxn ang="0">
                <a:pos x="GluePoint40X" y="GluePoint40Y"/>
              </a:cxn>
            </a:cxnLst>
            <a:rect l="textAreaLeft" t="textAreaTop" r="textAreaRight" b="textAreaBottom"/>
            <a:pathLst>
              <a:path w="10158840" h="1864159">
                <a:moveTo>
                  <a:pt x="0" y="310699"/>
                </a:moveTo>
                <a:cubicBezTo>
                  <a:pt x="-9439" y="133283"/>
                  <a:pt x="125168" y="5231"/>
                  <a:pt x="310699" y="0"/>
                </a:cubicBezTo>
                <a:cubicBezTo>
                  <a:pt x="499316" y="-12103"/>
                  <a:pt x="964500" y="-4314"/>
                  <a:pt x="1182694" y="0"/>
                </a:cubicBezTo>
                <a:cubicBezTo>
                  <a:pt x="1400889" y="4314"/>
                  <a:pt x="1587226" y="-1481"/>
                  <a:pt x="1768565" y="0"/>
                </a:cubicBezTo>
                <a:cubicBezTo>
                  <a:pt x="1949904" y="1481"/>
                  <a:pt x="2108819" y="-11167"/>
                  <a:pt x="2259062" y="0"/>
                </a:cubicBezTo>
                <a:cubicBezTo>
                  <a:pt x="2409305" y="11167"/>
                  <a:pt x="2870227" y="-5804"/>
                  <a:pt x="3035682" y="0"/>
                </a:cubicBezTo>
                <a:cubicBezTo>
                  <a:pt x="3201137" y="5804"/>
                  <a:pt x="3381943" y="4368"/>
                  <a:pt x="3621554" y="0"/>
                </a:cubicBezTo>
                <a:cubicBezTo>
                  <a:pt x="3861165" y="-4368"/>
                  <a:pt x="4087452" y="-16784"/>
                  <a:pt x="4493549" y="0"/>
                </a:cubicBezTo>
                <a:cubicBezTo>
                  <a:pt x="4899646" y="16784"/>
                  <a:pt x="4788053" y="2156"/>
                  <a:pt x="4984046" y="0"/>
                </a:cubicBezTo>
                <a:cubicBezTo>
                  <a:pt x="5180039" y="-2156"/>
                  <a:pt x="5485574" y="-32357"/>
                  <a:pt x="5856040" y="0"/>
                </a:cubicBezTo>
                <a:cubicBezTo>
                  <a:pt x="6226506" y="32357"/>
                  <a:pt x="6111721" y="-16167"/>
                  <a:pt x="6251163" y="0"/>
                </a:cubicBezTo>
                <a:cubicBezTo>
                  <a:pt x="6390605" y="16167"/>
                  <a:pt x="6764043" y="23650"/>
                  <a:pt x="6932409" y="0"/>
                </a:cubicBezTo>
                <a:cubicBezTo>
                  <a:pt x="7100775" y="-23650"/>
                  <a:pt x="7288288" y="-16806"/>
                  <a:pt x="7613655" y="0"/>
                </a:cubicBezTo>
                <a:cubicBezTo>
                  <a:pt x="7939022" y="16806"/>
                  <a:pt x="8039992" y="28807"/>
                  <a:pt x="8199526" y="0"/>
                </a:cubicBezTo>
                <a:cubicBezTo>
                  <a:pt x="8359060" y="-28807"/>
                  <a:pt x="8809883" y="-34449"/>
                  <a:pt x="9071521" y="0"/>
                </a:cubicBezTo>
                <a:cubicBezTo>
                  <a:pt x="9333159" y="34449"/>
                  <a:pt x="9673500" y="-1540"/>
                  <a:pt x="9848141" y="0"/>
                </a:cubicBezTo>
                <a:cubicBezTo>
                  <a:pt x="10015539" y="689"/>
                  <a:pt x="10131108" y="119970"/>
                  <a:pt x="10158840" y="310699"/>
                </a:cubicBezTo>
                <a:cubicBezTo>
                  <a:pt x="10173795" y="594858"/>
                  <a:pt x="10130665" y="646363"/>
                  <a:pt x="10158840" y="944507"/>
                </a:cubicBezTo>
                <a:cubicBezTo>
                  <a:pt x="10187015" y="1242651"/>
                  <a:pt x="10143761" y="1308987"/>
                  <a:pt x="10158840" y="1553460"/>
                </a:cubicBezTo>
                <a:cubicBezTo>
                  <a:pt x="10145356" y="1749163"/>
                  <a:pt x="10025676" y="1868573"/>
                  <a:pt x="9848141" y="1864159"/>
                </a:cubicBezTo>
                <a:cubicBezTo>
                  <a:pt x="9606366" y="1853424"/>
                  <a:pt x="9460766" y="1884950"/>
                  <a:pt x="9357644" y="1864159"/>
                </a:cubicBezTo>
                <a:cubicBezTo>
                  <a:pt x="9254522" y="1843368"/>
                  <a:pt x="8877919" y="1858145"/>
                  <a:pt x="8676398" y="1864159"/>
                </a:cubicBezTo>
                <a:cubicBezTo>
                  <a:pt x="8474877" y="1870173"/>
                  <a:pt x="8361433" y="1869465"/>
                  <a:pt x="8185901" y="1864159"/>
                </a:cubicBezTo>
                <a:cubicBezTo>
                  <a:pt x="8010369" y="1858853"/>
                  <a:pt x="7692754" y="1888697"/>
                  <a:pt x="7504655" y="1864159"/>
                </a:cubicBezTo>
                <a:cubicBezTo>
                  <a:pt x="7316556" y="1839621"/>
                  <a:pt x="7260374" y="1882515"/>
                  <a:pt x="7109533" y="1864159"/>
                </a:cubicBezTo>
                <a:cubicBezTo>
                  <a:pt x="6958692" y="1845803"/>
                  <a:pt x="6880674" y="1870032"/>
                  <a:pt x="6714410" y="1864159"/>
                </a:cubicBezTo>
                <a:cubicBezTo>
                  <a:pt x="6548146" y="1858286"/>
                  <a:pt x="6309249" y="1875626"/>
                  <a:pt x="6033164" y="1864159"/>
                </a:cubicBezTo>
                <a:cubicBezTo>
                  <a:pt x="5757079" y="1852692"/>
                  <a:pt x="5664084" y="1840546"/>
                  <a:pt x="5542667" y="1864159"/>
                </a:cubicBezTo>
                <a:cubicBezTo>
                  <a:pt x="5421250" y="1887772"/>
                  <a:pt x="5018404" y="1878145"/>
                  <a:pt x="4766047" y="1864159"/>
                </a:cubicBezTo>
                <a:cubicBezTo>
                  <a:pt x="4513690" y="1850173"/>
                  <a:pt x="4491019" y="1846633"/>
                  <a:pt x="4275550" y="1864159"/>
                </a:cubicBezTo>
                <a:cubicBezTo>
                  <a:pt x="4060081" y="1881685"/>
                  <a:pt x="3886628" y="1871212"/>
                  <a:pt x="3498930" y="1864159"/>
                </a:cubicBezTo>
                <a:cubicBezTo>
                  <a:pt x="3111232" y="1857106"/>
                  <a:pt x="3199133" y="1854254"/>
                  <a:pt x="3103807" y="1864159"/>
                </a:cubicBezTo>
                <a:cubicBezTo>
                  <a:pt x="3008481" y="1874064"/>
                  <a:pt x="2532805" y="1883655"/>
                  <a:pt x="2327187" y="1864159"/>
                </a:cubicBezTo>
                <a:cubicBezTo>
                  <a:pt x="2121569" y="1844663"/>
                  <a:pt x="2067785" y="1876604"/>
                  <a:pt x="1836690" y="1864159"/>
                </a:cubicBezTo>
                <a:cubicBezTo>
                  <a:pt x="1605595" y="1851714"/>
                  <a:pt x="1583848" y="1848684"/>
                  <a:pt x="1441567" y="1864159"/>
                </a:cubicBezTo>
                <a:cubicBezTo>
                  <a:pt x="1299286" y="1879634"/>
                  <a:pt x="1154901" y="1874311"/>
                  <a:pt x="951070" y="1864159"/>
                </a:cubicBezTo>
                <a:cubicBezTo>
                  <a:pt x="747239" y="1854007"/>
                  <a:pt x="603773" y="1886538"/>
                  <a:pt x="310699" y="1864159"/>
                </a:cubicBezTo>
                <a:cubicBezTo>
                  <a:pt x="157578" y="1859270"/>
                  <a:pt x="-4542" y="1756514"/>
                  <a:pt x="0" y="1553460"/>
                </a:cubicBezTo>
                <a:cubicBezTo>
                  <a:pt x="24708" y="1424424"/>
                  <a:pt x="-17756" y="1150551"/>
                  <a:pt x="0" y="956935"/>
                </a:cubicBezTo>
                <a:cubicBezTo>
                  <a:pt x="17756" y="763319"/>
                  <a:pt x="30743" y="506641"/>
                  <a:pt x="0" y="310699"/>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pic>
        <p:nvPicPr>
          <p:cNvPr id="413" name="Grafik 14" descr="Kundenbewertung mit einfarbiger Füllung"/>
          <p:cNvPicPr/>
          <p:nvPr/>
        </p:nvPicPr>
        <p:blipFill>
          <a:blip r:embed="rId3">
            <a:extLst>
              <a:ext uri="{96DAC541-7B7A-43D3-8B79-37D633B846F1}">
                <asvg:svgBlip xmlns:asvg="http://schemas.microsoft.com/office/drawing/2016/SVG/main" r:embed="rId4"/>
              </a:ext>
            </a:extLst>
          </a:blip>
          <a:stretch/>
        </p:blipFill>
        <p:spPr>
          <a:xfrm>
            <a:off x="9774360" y="1698480"/>
            <a:ext cx="912240" cy="912240"/>
          </a:xfrm>
          <a:prstGeom prst="rect">
            <a:avLst/>
          </a:prstGeom>
          <a:noFill/>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PlaceHolder 1"/>
          <p:cNvSpPr>
            <a:spLocks noGrp="1"/>
          </p:cNvSpPr>
          <p:nvPr>
            <p:ph type="title"/>
          </p:nvPr>
        </p:nvSpPr>
        <p:spPr>
          <a:xfrm>
            <a:off x="1230480" y="1082160"/>
            <a:ext cx="97660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Einstieg und Studienlage</a:t>
            </a:r>
            <a:endParaRPr lang="de-DE" sz="4400" b="0" u="none" strike="noStrike">
              <a:solidFill>
                <a:schemeClr val="dk1"/>
              </a:solidFill>
              <a:effectLst/>
              <a:uFillTx/>
              <a:latin typeface="Arial"/>
            </a:endParaRPr>
          </a:p>
        </p:txBody>
      </p:sp>
      <p:sp>
        <p:nvSpPr>
          <p:cNvPr id="224" name="PlaceHolder 2"/>
          <p:cNvSpPr>
            <a:spLocks noGrp="1"/>
          </p:cNvSpPr>
          <p:nvPr>
            <p:ph/>
          </p:nvPr>
        </p:nvSpPr>
        <p:spPr>
          <a:xfrm>
            <a:off x="1193040" y="1922400"/>
            <a:ext cx="9766080" cy="371232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Digitale Medien vielfältig und flexibel einsetzbar</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Breites Anwendungsspektrum, gemischte Befunde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Möglichkeiten und Limitationen abwägen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Positive Effekte auf Motivation &amp; Interesse der Schülerinnen und Schüler</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Voraussetzungen:</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Schulung der Lehrkräfte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Wirkung stark abhängig von Präsentation und Anleitung</a:t>
            </a:r>
            <a:endParaRPr lang="de-DE" sz="2000" b="0" u="none" strike="noStrike">
              <a:solidFill>
                <a:schemeClr val="dk1"/>
              </a:solidFill>
              <a:effectLst/>
              <a:uFillTx/>
              <a:latin typeface="Arial"/>
            </a:endParaRPr>
          </a:p>
        </p:txBody>
      </p:sp>
      <p:sp>
        <p:nvSpPr>
          <p:cNvPr id="225"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26" name="PlaceHolder 3"/>
          <p:cNvSpPr>
            <a:spLocks noGrp="1"/>
          </p:cNvSpPr>
          <p:nvPr>
            <p:ph type="sldNum" idx="41"/>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B6C3DE2A-DC0F-4BCD-82CC-12CF1045736A}" type="slidenum">
              <a:rPr lang="de-DE" sz="1200" b="0" u="none" strike="noStrike">
                <a:solidFill>
                  <a:srgbClr val="8B8B8B"/>
                </a:solidFill>
                <a:effectLst/>
                <a:uFillTx/>
                <a:latin typeface="Calibri"/>
                <a:ea typeface="DejaVu Sans"/>
              </a:rPr>
              <a:t>3</a:t>
            </a:fld>
            <a:endParaRPr lang="de-DE" sz="1200" b="0" u="none" strike="noStrike">
              <a:solidFill>
                <a:srgbClr val="000000"/>
              </a:solidFill>
              <a:effectLst/>
              <a:uFillTx/>
              <a:latin typeface="Calibri"/>
            </a:endParaRPr>
          </a:p>
        </p:txBody>
      </p:sp>
      <p:sp>
        <p:nvSpPr>
          <p:cNvPr id="227" name="Textfeld 1"/>
          <p:cNvSpPr/>
          <p:nvPr/>
        </p:nvSpPr>
        <p:spPr>
          <a:xfrm>
            <a:off x="6927840" y="1436400"/>
            <a:ext cx="2073600" cy="3672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de-DE" sz="1800" b="0" u="none" strike="noStrike">
                <a:solidFill>
                  <a:schemeClr val="dk1"/>
                </a:solidFill>
                <a:effectLst/>
                <a:uFillTx/>
                <a:latin typeface="Calibri"/>
                <a:ea typeface="DejaVu Sans"/>
              </a:rPr>
              <a:t>Jastrow et al. (2021)</a:t>
            </a:r>
            <a:endParaRPr lang="de-DE" sz="18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2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22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22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22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22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PlaceHolder 1"/>
          <p:cNvSpPr>
            <a:spLocks noGrp="1"/>
          </p:cNvSpPr>
          <p:nvPr>
            <p:ph/>
          </p:nvPr>
        </p:nvSpPr>
        <p:spPr>
          <a:xfrm>
            <a:off x="1230480" y="2948760"/>
            <a:ext cx="9934920" cy="174600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algn="just" defTabSz="914400">
              <a:lnSpc>
                <a:spcPct val="9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Erstellen Sie einen </a:t>
            </a:r>
            <a:r>
              <a:rPr lang="de-DE" sz="2000" b="1" u="none" strike="noStrike">
                <a:solidFill>
                  <a:schemeClr val="dk1"/>
                </a:solidFill>
                <a:effectLst/>
                <a:uFillTx/>
                <a:latin typeface="Calibri"/>
                <a:ea typeface="DejaVu Sans"/>
              </a:rPr>
              <a:t>Unterrichtsentwurf</a:t>
            </a:r>
            <a:r>
              <a:rPr lang="de-DE" sz="2000" b="0" u="none" strike="noStrike">
                <a:solidFill>
                  <a:schemeClr val="dk1"/>
                </a:solidFill>
                <a:effectLst/>
                <a:uFillTx/>
                <a:latin typeface="Calibri"/>
                <a:ea typeface="DejaVu Sans"/>
              </a:rPr>
              <a:t>, in dem </a:t>
            </a:r>
            <a:r>
              <a:rPr lang="de-DE" sz="2000" b="1" u="none" strike="noStrike">
                <a:solidFill>
                  <a:schemeClr val="dk1"/>
                </a:solidFill>
                <a:effectLst/>
                <a:uFillTx/>
                <a:latin typeface="Calibri"/>
                <a:ea typeface="DejaVu Sans"/>
              </a:rPr>
              <a:t>Videofeedback</a:t>
            </a:r>
            <a:r>
              <a:rPr lang="de-DE" sz="2000" b="0" u="none" strike="noStrike">
                <a:solidFill>
                  <a:schemeClr val="dk1"/>
                </a:solidFill>
                <a:effectLst/>
                <a:uFillTx/>
                <a:latin typeface="Calibri"/>
                <a:ea typeface="DejaVu Sans"/>
              </a:rPr>
              <a:t> oder </a:t>
            </a:r>
            <a:r>
              <a:rPr lang="de-DE" sz="2000" b="1" u="none" strike="noStrike">
                <a:solidFill>
                  <a:schemeClr val="dk1"/>
                </a:solidFill>
                <a:effectLst/>
                <a:uFillTx/>
                <a:latin typeface="Calibri"/>
                <a:ea typeface="DejaVu Sans"/>
              </a:rPr>
              <a:t>Videoanalyse</a:t>
            </a:r>
            <a:r>
              <a:rPr lang="de-DE" sz="2000" b="0" u="none" strike="noStrike">
                <a:solidFill>
                  <a:schemeClr val="dk1"/>
                </a:solidFill>
                <a:effectLst/>
                <a:uFillTx/>
                <a:latin typeface="Calibri"/>
                <a:ea typeface="DejaVu Sans"/>
              </a:rPr>
              <a:t> eingebunden wird. Achten Sie auf die zielgerichtete Einbindung und die Möglichkeiten zur </a:t>
            </a:r>
            <a:r>
              <a:rPr lang="de-DE" sz="2000" b="1" u="none" strike="noStrike">
                <a:solidFill>
                  <a:schemeClr val="dk1"/>
                </a:solidFill>
                <a:effectLst/>
                <a:uFillTx/>
                <a:latin typeface="Calibri"/>
                <a:ea typeface="DejaVu Sans"/>
              </a:rPr>
              <a:t>individuellen Förderung</a:t>
            </a:r>
            <a:r>
              <a:rPr lang="de-DE" sz="2000" b="0" u="none" strike="noStrike">
                <a:solidFill>
                  <a:schemeClr val="dk1"/>
                </a:solidFill>
                <a:effectLst/>
                <a:uFillTx/>
                <a:latin typeface="Calibri"/>
                <a:ea typeface="DejaVu Sans"/>
              </a:rPr>
              <a:t>.</a:t>
            </a:r>
            <a:r>
              <a:rPr lang="de-DE" sz="2000" b="1" u="none" strike="noStrike">
                <a:solidFill>
                  <a:schemeClr val="dk1"/>
                </a:solidFill>
                <a:effectLst/>
                <a:uFillTx/>
                <a:latin typeface="Calibri"/>
                <a:ea typeface="DejaVu Sans"/>
              </a:rPr>
              <a:t> </a:t>
            </a:r>
            <a:endParaRPr lang="de-DE" sz="2000" b="0" u="none" strike="noStrike">
              <a:solidFill>
                <a:schemeClr val="dk1"/>
              </a:solidFill>
              <a:effectLst/>
              <a:uFillTx/>
              <a:latin typeface="Arial"/>
            </a:endParaRPr>
          </a:p>
          <a:p>
            <a:pPr marL="432000" indent="-324000" algn="just" defTabSz="914400">
              <a:lnSpc>
                <a:spcPct val="9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Die Entwürfe sollten möglichst realitätsnah entwickelt werden, um sie mit wenig Aufwand in den eigenen Unterricht einzubinden</a:t>
            </a:r>
            <a:endParaRPr lang="de-DE" sz="2000" b="0" u="none" strike="noStrike">
              <a:solidFill>
                <a:schemeClr val="dk1"/>
              </a:solidFill>
              <a:effectLst/>
              <a:uFillTx/>
              <a:latin typeface="Arial"/>
            </a:endParaRPr>
          </a:p>
        </p:txBody>
      </p:sp>
      <p:sp>
        <p:nvSpPr>
          <p:cNvPr id="415" name="PlaceHolder 1"/>
          <p:cNvSpPr/>
          <p:nvPr/>
        </p:nvSpPr>
        <p:spPr>
          <a:xfrm>
            <a:off x="1119600" y="136728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Entwicklung eigener Unterrichtsentwürfe</a:t>
            </a:r>
            <a:endParaRPr lang="de-DE" sz="4400" b="0" u="none" strike="noStrike">
              <a:solidFill>
                <a:srgbClr val="000000"/>
              </a:solidFill>
              <a:effectLst/>
              <a:uFillTx/>
              <a:latin typeface="Calibri"/>
            </a:endParaRPr>
          </a:p>
        </p:txBody>
      </p:sp>
      <p:sp>
        <p:nvSpPr>
          <p:cNvPr id="416" name="Abgerundetes Rechteck 13"/>
          <p:cNvSpPr/>
          <p:nvPr/>
        </p:nvSpPr>
        <p:spPr>
          <a:xfrm>
            <a:off x="1024200" y="2625840"/>
            <a:ext cx="10471320" cy="2126880"/>
          </a:xfrm>
          <a:custGeom>
            <a:avLst/>
            <a:gdLst>
              <a:gd name="textAreaLeft" fmla="*/ 0 w 10471320"/>
              <a:gd name="textAreaRight" fmla="*/ 10473480 w 10471320"/>
              <a:gd name="textAreaTop" fmla="*/ 0 h 2126880"/>
              <a:gd name="textAreaBottom" fmla="*/ 2129040 h 2126880"/>
              <a:gd name="GluePoint1X" fmla="*/ 0 w 10473634"/>
              <a:gd name="GluePoint1Y" fmla="*/ 310699 h 1864159"/>
              <a:gd name="GluePoint2X" fmla="*/ 310699 w 10473634"/>
              <a:gd name="GluePoint2Y" fmla="*/ 0 h 1864159"/>
              <a:gd name="GluePoint3X" fmla="*/ 1164559 w 10473634"/>
              <a:gd name="GluePoint3Y" fmla="*/ 0 h 1864159"/>
              <a:gd name="GluePoint4X" fmla="*/ 1722853 w 10473634"/>
              <a:gd name="GluePoint4Y" fmla="*/ 0 h 1864159"/>
              <a:gd name="GluePoint5X" fmla="*/ 2182624 w 10473634"/>
              <a:gd name="GluePoint5Y" fmla="*/ 0 h 1864159"/>
              <a:gd name="GluePoint6X" fmla="*/ 2937962 w 10473634"/>
              <a:gd name="GluePoint6Y" fmla="*/ 0 h 1864159"/>
              <a:gd name="GluePoint7X" fmla="*/ 3496255 w 10473634"/>
              <a:gd name="GluePoint7Y" fmla="*/ 0 h 1864159"/>
              <a:gd name="GluePoint8X" fmla="*/ 4350116 w 10473634"/>
              <a:gd name="GluePoint8Y" fmla="*/ 0 h 1864159"/>
              <a:gd name="GluePoint9X" fmla="*/ 4809887 w 10473634"/>
              <a:gd name="GluePoint9Y" fmla="*/ 0 h 1864159"/>
              <a:gd name="GluePoint10X" fmla="*/ 5663747 w 10473634"/>
              <a:gd name="GluePoint10Y" fmla="*/ 0 h 1864159"/>
              <a:gd name="GluePoint11X" fmla="*/ 6024996 w 10473634"/>
              <a:gd name="GluePoint11Y" fmla="*/ 0 h 1864159"/>
              <a:gd name="GluePoint12X" fmla="*/ 6681812 w 10473634"/>
              <a:gd name="GluePoint12Y" fmla="*/ 0 h 1864159"/>
              <a:gd name="GluePoint13X" fmla="*/ 7338627 w 10473634"/>
              <a:gd name="GluePoint13Y" fmla="*/ 0 h 1864159"/>
              <a:gd name="GluePoint14X" fmla="*/ 7896921 w 10473634"/>
              <a:gd name="GluePoint14Y" fmla="*/ 0 h 1864159"/>
              <a:gd name="GluePoint15X" fmla="*/ 8750781 w 10473634"/>
              <a:gd name="GluePoint15Y" fmla="*/ 0 h 1864159"/>
              <a:gd name="GluePoint16X" fmla="*/ 9604642 w 10473634"/>
              <a:gd name="GluePoint16Y" fmla="*/ 0 h 1864159"/>
              <a:gd name="GluePoint17X" fmla="*/ 10162935 w 10473634"/>
              <a:gd name="GluePoint17Y" fmla="*/ 0 h 1864159"/>
              <a:gd name="GluePoint18X" fmla="*/ 10473634 w 10473634"/>
              <a:gd name="GluePoint18Y" fmla="*/ 310699 h 1864159"/>
              <a:gd name="GluePoint19X" fmla="*/ 10473634 w 10473634"/>
              <a:gd name="GluePoint19Y" fmla="*/ 944507 h 1864159"/>
              <a:gd name="GluePoint20X" fmla="*/ 10473634 w 10473634"/>
              <a:gd name="GluePoint20Y" fmla="*/ 1553460 h 1864159"/>
              <a:gd name="GluePoint21X" fmla="*/ 10162935 w 10473634"/>
              <a:gd name="GluePoint21Y" fmla="*/ 1864159 h 1864159"/>
              <a:gd name="GluePoint22X" fmla="*/ 9407597 w 10473634"/>
              <a:gd name="GluePoint22Y" fmla="*/ 1864159 h 1864159"/>
              <a:gd name="GluePoint23X" fmla="*/ 8947826 w 10473634"/>
              <a:gd name="GluePoint23Y" fmla="*/ 1864159 h 1864159"/>
              <a:gd name="GluePoint24X" fmla="*/ 8291010 w 10473634"/>
              <a:gd name="GluePoint24Y" fmla="*/ 1864159 h 1864159"/>
              <a:gd name="GluePoint25X" fmla="*/ 7929762 w 10473634"/>
              <a:gd name="GluePoint25Y" fmla="*/ 1864159 h 1864159"/>
              <a:gd name="GluePoint26X" fmla="*/ 7568513 w 10473634"/>
              <a:gd name="GluePoint26Y" fmla="*/ 1864159 h 1864159"/>
              <a:gd name="GluePoint27X" fmla="*/ 6911697 w 10473634"/>
              <a:gd name="GluePoint27Y" fmla="*/ 1864159 h 1864159"/>
              <a:gd name="GluePoint28X" fmla="*/ 6451926 w 10473634"/>
              <a:gd name="GluePoint28Y" fmla="*/ 1864159 h 1864159"/>
              <a:gd name="GluePoint29X" fmla="*/ 5696588 w 10473634"/>
              <a:gd name="GluePoint29Y" fmla="*/ 1864159 h 1864159"/>
              <a:gd name="GluePoint30X" fmla="*/ 5236817 w 10473634"/>
              <a:gd name="GluePoint30Y" fmla="*/ 1864159 h 1864159"/>
              <a:gd name="GluePoint31X" fmla="*/ 4481479 w 10473634"/>
              <a:gd name="GluePoint31Y" fmla="*/ 1864159 h 1864159"/>
              <a:gd name="GluePoint32X" fmla="*/ 4120230 w 10473634"/>
              <a:gd name="GluePoint32Y" fmla="*/ 1864159 h 1864159"/>
              <a:gd name="GluePoint33X" fmla="*/ 3364892 w 10473634"/>
              <a:gd name="GluePoint33Y" fmla="*/ 1864159 h 1864159"/>
              <a:gd name="GluePoint34X" fmla="*/ 2905121 w 10473634"/>
              <a:gd name="GluePoint34Y" fmla="*/ 1864159 h 1864159"/>
              <a:gd name="GluePoint35X" fmla="*/ 2543872 w 10473634"/>
              <a:gd name="GluePoint35Y" fmla="*/ 1864159 h 1864159"/>
              <a:gd name="GluePoint36X" fmla="*/ 2084101 w 10473634"/>
              <a:gd name="GluePoint36Y" fmla="*/ 1864159 h 1864159"/>
              <a:gd name="GluePoint37X" fmla="*/ 1328763 w 10473634"/>
              <a:gd name="GluePoint37Y" fmla="*/ 1864159 h 1864159"/>
              <a:gd name="GluePoint38X" fmla="*/ 868992 w 10473634"/>
              <a:gd name="GluePoint38Y" fmla="*/ 1864159 h 1864159"/>
              <a:gd name="GluePoint39X" fmla="*/ 310699 w 10473634"/>
              <a:gd name="GluePoint39Y" fmla="*/ 1864159 h 1864159"/>
              <a:gd name="GluePoint40X" fmla="*/ 0 w 10473634"/>
              <a:gd name="GluePoint40Y" fmla="*/ 1553460 h 1864159"/>
              <a:gd name="GluePoint41X" fmla="*/ 0 w 10473634"/>
              <a:gd name="GluePoint41Y" fmla="*/ 919652 h 1864159"/>
              <a:gd name="GluePoint42X" fmla="*/ 0 w 10473634"/>
              <a:gd name="GluePoint42Y" fmla="*/ 310699 h 1864159"/>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 ang="0">
                <a:pos x="GluePoint32X" y="GluePoint32Y"/>
              </a:cxn>
              <a:cxn ang="0">
                <a:pos x="GluePoint33X" y="GluePoint33Y"/>
              </a:cxn>
              <a:cxn ang="0">
                <a:pos x="GluePoint34X" y="GluePoint34Y"/>
              </a:cxn>
              <a:cxn ang="0">
                <a:pos x="GluePoint35X" y="GluePoint35Y"/>
              </a:cxn>
              <a:cxn ang="0">
                <a:pos x="GluePoint36X" y="GluePoint36Y"/>
              </a:cxn>
              <a:cxn ang="0">
                <a:pos x="GluePoint37X" y="GluePoint37Y"/>
              </a:cxn>
              <a:cxn ang="0">
                <a:pos x="GluePoint38X" y="GluePoint38Y"/>
              </a:cxn>
              <a:cxn ang="0">
                <a:pos x="GluePoint39X" y="GluePoint39Y"/>
              </a:cxn>
              <a:cxn ang="0">
                <a:pos x="GluePoint40X" y="GluePoint40Y"/>
              </a:cxn>
              <a:cxn ang="0">
                <a:pos x="GluePoint41X" y="GluePoint41Y"/>
              </a:cxn>
              <a:cxn ang="0">
                <a:pos x="GluePoint42X" y="GluePoint42Y"/>
              </a:cxn>
            </a:cxnLst>
            <a:rect l="textAreaLeft" t="textAreaTop" r="textAreaRight" b="textAreaBottom"/>
            <a:pathLst>
              <a:path w="10473634" h="1864159">
                <a:moveTo>
                  <a:pt x="0" y="310699"/>
                </a:moveTo>
                <a:cubicBezTo>
                  <a:pt x="-9439" y="133283"/>
                  <a:pt x="125168" y="5231"/>
                  <a:pt x="310699" y="0"/>
                </a:cubicBezTo>
                <a:cubicBezTo>
                  <a:pt x="661633" y="41254"/>
                  <a:pt x="934982" y="41888"/>
                  <a:pt x="1164559" y="0"/>
                </a:cubicBezTo>
                <a:cubicBezTo>
                  <a:pt x="1394136" y="-41888"/>
                  <a:pt x="1565532" y="-24228"/>
                  <a:pt x="1722853" y="0"/>
                </a:cubicBezTo>
                <a:cubicBezTo>
                  <a:pt x="1880174" y="24228"/>
                  <a:pt x="2021764" y="20409"/>
                  <a:pt x="2182624" y="0"/>
                </a:cubicBezTo>
                <a:cubicBezTo>
                  <a:pt x="2343484" y="-20409"/>
                  <a:pt x="2662218" y="-17008"/>
                  <a:pt x="2937962" y="0"/>
                </a:cubicBezTo>
                <a:cubicBezTo>
                  <a:pt x="3213706" y="17008"/>
                  <a:pt x="3233816" y="21364"/>
                  <a:pt x="3496255" y="0"/>
                </a:cubicBezTo>
                <a:cubicBezTo>
                  <a:pt x="3758694" y="-21364"/>
                  <a:pt x="4098383" y="18629"/>
                  <a:pt x="4350116" y="0"/>
                </a:cubicBezTo>
                <a:cubicBezTo>
                  <a:pt x="4601849" y="-18629"/>
                  <a:pt x="4616512" y="4261"/>
                  <a:pt x="4809887" y="0"/>
                </a:cubicBezTo>
                <a:cubicBezTo>
                  <a:pt x="5003262" y="-4261"/>
                  <a:pt x="5260004" y="-36636"/>
                  <a:pt x="5663747" y="0"/>
                </a:cubicBezTo>
                <a:cubicBezTo>
                  <a:pt x="6067490" y="36636"/>
                  <a:pt x="5921904" y="17362"/>
                  <a:pt x="6024996" y="0"/>
                </a:cubicBezTo>
                <a:cubicBezTo>
                  <a:pt x="6128088" y="-17362"/>
                  <a:pt x="6439743" y="-2446"/>
                  <a:pt x="6681812" y="0"/>
                </a:cubicBezTo>
                <a:cubicBezTo>
                  <a:pt x="6923881" y="2446"/>
                  <a:pt x="7141044" y="-5826"/>
                  <a:pt x="7338627" y="0"/>
                </a:cubicBezTo>
                <a:cubicBezTo>
                  <a:pt x="7536211" y="5826"/>
                  <a:pt x="7650520" y="-9257"/>
                  <a:pt x="7896921" y="0"/>
                </a:cubicBezTo>
                <a:cubicBezTo>
                  <a:pt x="8143322" y="9257"/>
                  <a:pt x="8510633" y="32237"/>
                  <a:pt x="8750781" y="0"/>
                </a:cubicBezTo>
                <a:cubicBezTo>
                  <a:pt x="8990929" y="-32237"/>
                  <a:pt x="9351866" y="-30191"/>
                  <a:pt x="9604642" y="0"/>
                </a:cubicBezTo>
                <a:cubicBezTo>
                  <a:pt x="9857418" y="30191"/>
                  <a:pt x="9973706" y="2039"/>
                  <a:pt x="10162935" y="0"/>
                </a:cubicBezTo>
                <a:cubicBezTo>
                  <a:pt x="10325233" y="-8759"/>
                  <a:pt x="10458691" y="116767"/>
                  <a:pt x="10473634" y="310699"/>
                </a:cubicBezTo>
                <a:cubicBezTo>
                  <a:pt x="10470257" y="616916"/>
                  <a:pt x="10460654" y="670462"/>
                  <a:pt x="10473634" y="944507"/>
                </a:cubicBezTo>
                <a:cubicBezTo>
                  <a:pt x="10486614" y="1218552"/>
                  <a:pt x="10460659" y="1334393"/>
                  <a:pt x="10473634" y="1553460"/>
                </a:cubicBezTo>
                <a:cubicBezTo>
                  <a:pt x="10446785" y="1726159"/>
                  <a:pt x="10337376" y="1859027"/>
                  <a:pt x="10162935" y="1864159"/>
                </a:cubicBezTo>
                <a:cubicBezTo>
                  <a:pt x="9855719" y="1849771"/>
                  <a:pt x="9646288" y="1853153"/>
                  <a:pt x="9407597" y="1864159"/>
                </a:cubicBezTo>
                <a:cubicBezTo>
                  <a:pt x="9168906" y="1875165"/>
                  <a:pt x="9152002" y="1872011"/>
                  <a:pt x="8947826" y="1864159"/>
                </a:cubicBezTo>
                <a:cubicBezTo>
                  <a:pt x="8743650" y="1856307"/>
                  <a:pt x="8596360" y="1881217"/>
                  <a:pt x="8291010" y="1864159"/>
                </a:cubicBezTo>
                <a:cubicBezTo>
                  <a:pt x="7985660" y="1847101"/>
                  <a:pt x="8097129" y="1878521"/>
                  <a:pt x="7929762" y="1864159"/>
                </a:cubicBezTo>
                <a:cubicBezTo>
                  <a:pt x="7762395" y="1849797"/>
                  <a:pt x="7657792" y="1852078"/>
                  <a:pt x="7568513" y="1864159"/>
                </a:cubicBezTo>
                <a:cubicBezTo>
                  <a:pt x="7479234" y="1876240"/>
                  <a:pt x="7220874" y="1850910"/>
                  <a:pt x="6911697" y="1864159"/>
                </a:cubicBezTo>
                <a:cubicBezTo>
                  <a:pt x="6602520" y="1877408"/>
                  <a:pt x="6576569" y="1861535"/>
                  <a:pt x="6451926" y="1864159"/>
                </a:cubicBezTo>
                <a:cubicBezTo>
                  <a:pt x="6327283" y="1866783"/>
                  <a:pt x="6043788" y="1874661"/>
                  <a:pt x="5696588" y="1864159"/>
                </a:cubicBezTo>
                <a:cubicBezTo>
                  <a:pt x="5349388" y="1853657"/>
                  <a:pt x="5337354" y="1880599"/>
                  <a:pt x="5236817" y="1864159"/>
                </a:cubicBezTo>
                <a:cubicBezTo>
                  <a:pt x="5136280" y="1847719"/>
                  <a:pt x="4773500" y="1885662"/>
                  <a:pt x="4481479" y="1864159"/>
                </a:cubicBezTo>
                <a:cubicBezTo>
                  <a:pt x="4189458" y="1842656"/>
                  <a:pt x="4254373" y="1847067"/>
                  <a:pt x="4120230" y="1864159"/>
                </a:cubicBezTo>
                <a:cubicBezTo>
                  <a:pt x="3986087" y="1881251"/>
                  <a:pt x="3730915" y="1891556"/>
                  <a:pt x="3364892" y="1864159"/>
                </a:cubicBezTo>
                <a:cubicBezTo>
                  <a:pt x="2998869" y="1836762"/>
                  <a:pt x="3014527" y="1850815"/>
                  <a:pt x="2905121" y="1864159"/>
                </a:cubicBezTo>
                <a:cubicBezTo>
                  <a:pt x="2795715" y="1877503"/>
                  <a:pt x="2713235" y="1860517"/>
                  <a:pt x="2543872" y="1864159"/>
                </a:cubicBezTo>
                <a:cubicBezTo>
                  <a:pt x="2374509" y="1867801"/>
                  <a:pt x="2292903" y="1842218"/>
                  <a:pt x="2084101" y="1864159"/>
                </a:cubicBezTo>
                <a:cubicBezTo>
                  <a:pt x="1875299" y="1886100"/>
                  <a:pt x="1560533" y="1881781"/>
                  <a:pt x="1328763" y="1864159"/>
                </a:cubicBezTo>
                <a:cubicBezTo>
                  <a:pt x="1096993" y="1846537"/>
                  <a:pt x="969414" y="1861740"/>
                  <a:pt x="868992" y="1864159"/>
                </a:cubicBezTo>
                <a:cubicBezTo>
                  <a:pt x="768570" y="1866578"/>
                  <a:pt x="506769" y="1890555"/>
                  <a:pt x="310699" y="1864159"/>
                </a:cubicBezTo>
                <a:cubicBezTo>
                  <a:pt x="153161" y="1866946"/>
                  <a:pt x="-31907" y="1745655"/>
                  <a:pt x="0" y="1553460"/>
                </a:cubicBezTo>
                <a:cubicBezTo>
                  <a:pt x="4170" y="1336719"/>
                  <a:pt x="406" y="1048971"/>
                  <a:pt x="0" y="919652"/>
                </a:cubicBezTo>
                <a:cubicBezTo>
                  <a:pt x="-406" y="790333"/>
                  <a:pt x="18029" y="493017"/>
                  <a:pt x="0" y="310699"/>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pic>
        <p:nvPicPr>
          <p:cNvPr id="417" name="Grafik 9" descr="Glühbirne und Zahnrad mit einfarbiger Füllung"/>
          <p:cNvPicPr/>
          <p:nvPr/>
        </p:nvPicPr>
        <p:blipFill>
          <a:blip r:embed="rId3">
            <a:extLst>
              <a:ext uri="{96DAC541-7B7A-43D3-8B79-37D633B846F1}">
                <asvg:svgBlip xmlns:asvg="http://schemas.microsoft.com/office/drawing/2016/SVG/main" r:embed="rId4"/>
              </a:ext>
            </a:extLst>
          </a:blip>
          <a:stretch/>
        </p:blipFill>
        <p:spPr>
          <a:xfrm>
            <a:off x="10253160" y="1889640"/>
            <a:ext cx="912240" cy="912240"/>
          </a:xfrm>
          <a:prstGeom prst="rect">
            <a:avLst/>
          </a:prstGeom>
          <a:noFill/>
          <a:ln w="0">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PlaceHolder 1"/>
          <p:cNvSpPr>
            <a:spLocks noGrp="1"/>
          </p:cNvSpPr>
          <p:nvPr>
            <p:ph/>
          </p:nvPr>
        </p:nvSpPr>
        <p:spPr>
          <a:xfrm>
            <a:off x="1241280" y="2455560"/>
            <a:ext cx="9954000" cy="2541960"/>
          </a:xfrm>
          <a:prstGeom prst="rect">
            <a:avLst/>
          </a:prstGeom>
          <a:noFill/>
          <a:ln w="0">
            <a:noFill/>
          </a:ln>
        </p:spPr>
        <p:txBody>
          <a:bodyPr lIns="0" tIns="0" rIns="0" bIns="0" anchor="t">
            <a:no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343080" indent="-343080" defTabSz="914400">
              <a:lnSpc>
                <a:spcPct val="15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Welche Sportarten eignen sich besonders gut für den Einsatz von Videoanalyse?</a:t>
            </a:r>
            <a:endParaRPr lang="de-DE" sz="2000" b="0" u="none" strike="noStrike">
              <a:solidFill>
                <a:schemeClr val="dk1"/>
              </a:solidFill>
              <a:effectLst/>
              <a:uFillTx/>
              <a:latin typeface="Arial"/>
            </a:endParaRPr>
          </a:p>
          <a:p>
            <a:pPr marL="343080" indent="-343080" defTabSz="914400">
              <a:lnSpc>
                <a:spcPct val="15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Wo stößt der Einsatz von Videoanalysen an seine Grenzen?</a:t>
            </a:r>
            <a:endParaRPr lang="de-DE" sz="2000" b="0" u="none" strike="noStrike">
              <a:solidFill>
                <a:schemeClr val="dk1"/>
              </a:solidFill>
              <a:effectLst/>
              <a:uFillTx/>
              <a:latin typeface="Arial"/>
            </a:endParaRPr>
          </a:p>
          <a:p>
            <a:pPr marL="343080" indent="-343080" defTabSz="914400">
              <a:lnSpc>
                <a:spcPct val="15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Wie lässt sich der Einsatz praktikabel im Schulalltag umsetzen?</a:t>
            </a:r>
            <a:endParaRPr lang="de-DE" sz="2000" b="0" u="none" strike="noStrike">
              <a:solidFill>
                <a:schemeClr val="dk1"/>
              </a:solidFill>
              <a:effectLst/>
              <a:uFillTx/>
              <a:latin typeface="Arial"/>
            </a:endParaRPr>
          </a:p>
          <a:p>
            <a:pPr marL="343080" indent="-343080" defTabSz="914400">
              <a:lnSpc>
                <a:spcPct val="15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Offene Fragen?</a:t>
            </a:r>
            <a:endParaRPr lang="de-DE" sz="2000" b="0" u="none" strike="noStrike">
              <a:solidFill>
                <a:schemeClr val="dk1"/>
              </a:solidFill>
              <a:effectLst/>
              <a:uFillTx/>
              <a:latin typeface="Arial"/>
            </a:endParaRPr>
          </a:p>
          <a:p>
            <a:pPr marL="343080" indent="-343080" defTabSz="914400">
              <a:lnSpc>
                <a:spcPct val="15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Feedback</a:t>
            </a:r>
            <a:endParaRPr lang="de-DE" sz="2000" b="0" u="none" strike="noStrike">
              <a:solidFill>
                <a:schemeClr val="dk1"/>
              </a:solidFill>
              <a:effectLst/>
              <a:uFillTx/>
              <a:latin typeface="Arial"/>
            </a:endParaRPr>
          </a:p>
        </p:txBody>
      </p:sp>
      <p:sp>
        <p:nvSpPr>
          <p:cNvPr id="419" name="PlaceHolder 1"/>
          <p:cNvSpPr/>
          <p:nvPr/>
        </p:nvSpPr>
        <p:spPr>
          <a:xfrm>
            <a:off x="1024200" y="1321920"/>
            <a:ext cx="10156680" cy="83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defTabSz="914400">
              <a:lnSpc>
                <a:spcPct val="90000"/>
              </a:lnSpc>
              <a:tabLst>
                <a:tab pos="0" algn="l"/>
              </a:tabLst>
            </a:pPr>
            <a:r>
              <a:rPr lang="de-DE" sz="4400" b="0" u="none" strike="noStrike">
                <a:solidFill>
                  <a:schemeClr val="dk1"/>
                </a:solidFill>
                <a:effectLst/>
                <a:uFillTx/>
                <a:latin typeface="Arial"/>
                <a:ea typeface="DejaVu Sans"/>
              </a:rPr>
              <a:t>Abschlussreflexion</a:t>
            </a:r>
            <a:endParaRPr lang="de-DE" sz="4400" b="0" u="none" strike="noStrike">
              <a:solidFill>
                <a:srgbClr val="000000"/>
              </a:solidFill>
              <a:effectLst/>
              <a:uFillTx/>
              <a:latin typeface="Calibri"/>
            </a:endParaRPr>
          </a:p>
        </p:txBody>
      </p:sp>
      <p:sp>
        <p:nvSpPr>
          <p:cNvPr id="420" name="Abgerundetes Rechteck 13"/>
          <p:cNvSpPr/>
          <p:nvPr/>
        </p:nvSpPr>
        <p:spPr>
          <a:xfrm>
            <a:off x="966240" y="2160360"/>
            <a:ext cx="10200960" cy="4184640"/>
          </a:xfrm>
          <a:custGeom>
            <a:avLst/>
            <a:gdLst>
              <a:gd name="textAreaLeft" fmla="*/ 0 w 10200960"/>
              <a:gd name="textAreaRight" fmla="*/ 10203120 w 10200960"/>
              <a:gd name="textAreaTop" fmla="*/ 0 h 4184640"/>
              <a:gd name="textAreaBottom" fmla="*/ 4186800 h 4184640"/>
              <a:gd name="GluePoint1X" fmla="*/ 0 w 10203182"/>
              <a:gd name="GluePoint1Y" fmla="*/ 518626 h 3111691"/>
              <a:gd name="GluePoint2X" fmla="*/ 518626 w 10203182"/>
              <a:gd name="GluePoint2Y" fmla="*/ 0 h 3111691"/>
              <a:gd name="GluePoint3X" fmla="*/ 1356654 w 10203182"/>
              <a:gd name="GluePoint3Y" fmla="*/ 0 h 3111691"/>
              <a:gd name="GluePoint4X" fmla="*/ 1919704 w 10203182"/>
              <a:gd name="GluePoint4Y" fmla="*/ 0 h 3111691"/>
              <a:gd name="GluePoint5X" fmla="*/ 2391095 w 10203182"/>
              <a:gd name="GluePoint5Y" fmla="*/ 0 h 3111691"/>
              <a:gd name="GluePoint6X" fmla="*/ 3137463 w 10203182"/>
              <a:gd name="GluePoint6Y" fmla="*/ 0 h 3111691"/>
              <a:gd name="GluePoint7X" fmla="*/ 3700513 w 10203182"/>
              <a:gd name="GluePoint7Y" fmla="*/ 0 h 3111691"/>
              <a:gd name="GluePoint8X" fmla="*/ 4538541 w 10203182"/>
              <a:gd name="GluePoint8Y" fmla="*/ 0 h 3111691"/>
              <a:gd name="GluePoint9X" fmla="*/ 5009932 w 10203182"/>
              <a:gd name="GluePoint9Y" fmla="*/ 0 h 3111691"/>
              <a:gd name="GluePoint10X" fmla="*/ 5847960 w 10203182"/>
              <a:gd name="GluePoint10Y" fmla="*/ 0 h 3111691"/>
              <a:gd name="GluePoint11X" fmla="*/ 6227691 w 10203182"/>
              <a:gd name="GluePoint11Y" fmla="*/ 0 h 3111691"/>
              <a:gd name="GluePoint12X" fmla="*/ 6882400 w 10203182"/>
              <a:gd name="GluePoint12Y" fmla="*/ 0 h 3111691"/>
              <a:gd name="GluePoint13X" fmla="*/ 7537110 w 10203182"/>
              <a:gd name="GluePoint13Y" fmla="*/ 0 h 3111691"/>
              <a:gd name="GluePoint14X" fmla="*/ 8100160 w 10203182"/>
              <a:gd name="GluePoint14Y" fmla="*/ 0 h 3111691"/>
              <a:gd name="GluePoint15X" fmla="*/ 8938187 w 10203182"/>
              <a:gd name="GluePoint15Y" fmla="*/ 0 h 3111691"/>
              <a:gd name="GluePoint16X" fmla="*/ 9684556 w 10203182"/>
              <a:gd name="GluePoint16Y" fmla="*/ 0 h 3111691"/>
              <a:gd name="GluePoint17X" fmla="*/ 10203182 w 10203182"/>
              <a:gd name="GluePoint17Y" fmla="*/ 518626 h 3111691"/>
              <a:gd name="GluePoint18X" fmla="*/ 10203182 w 10203182"/>
              <a:gd name="GluePoint18Y" fmla="*/ 1230850 h 3111691"/>
              <a:gd name="GluePoint19X" fmla="*/ 10203182 w 10203182"/>
              <a:gd name="GluePoint19Y" fmla="*/ 1922330 h 3111691"/>
              <a:gd name="GluePoint20X" fmla="*/ 10203182 w 10203182"/>
              <a:gd name="GluePoint20Y" fmla="*/ 2593065 h 3111691"/>
              <a:gd name="GluePoint21X" fmla="*/ 9684556 w 10203182"/>
              <a:gd name="GluePoint21Y" fmla="*/ 3111691 h 3111691"/>
              <a:gd name="GluePoint22X" fmla="*/ 8938187 w 10203182"/>
              <a:gd name="GluePoint22Y" fmla="*/ 3111691 h 3111691"/>
              <a:gd name="GluePoint23X" fmla="*/ 8466797 w 10203182"/>
              <a:gd name="GluePoint23Y" fmla="*/ 3111691 h 3111691"/>
              <a:gd name="GluePoint24X" fmla="*/ 7812087 w 10203182"/>
              <a:gd name="GluePoint24Y" fmla="*/ 3111691 h 3111691"/>
              <a:gd name="GluePoint25X" fmla="*/ 7432356 w 10203182"/>
              <a:gd name="GluePoint25Y" fmla="*/ 3111691 h 3111691"/>
              <a:gd name="GluePoint26X" fmla="*/ 7052625 w 10203182"/>
              <a:gd name="GluePoint26Y" fmla="*/ 3111691 h 3111691"/>
              <a:gd name="GluePoint27X" fmla="*/ 6397915 w 10203182"/>
              <a:gd name="GluePoint27Y" fmla="*/ 3111691 h 3111691"/>
              <a:gd name="GluePoint28X" fmla="*/ 5926525 w 10203182"/>
              <a:gd name="GluePoint28Y" fmla="*/ 3111691 h 3111691"/>
              <a:gd name="GluePoint29X" fmla="*/ 5180156 w 10203182"/>
              <a:gd name="GluePoint29Y" fmla="*/ 3111691 h 3111691"/>
              <a:gd name="GluePoint30X" fmla="*/ 4708765 w 10203182"/>
              <a:gd name="GluePoint30Y" fmla="*/ 3111691 h 3111691"/>
              <a:gd name="GluePoint31X" fmla="*/ 3962397 w 10203182"/>
              <a:gd name="GluePoint31Y" fmla="*/ 3111691 h 3111691"/>
              <a:gd name="GluePoint32X" fmla="*/ 3582665 w 10203182"/>
              <a:gd name="GluePoint32Y" fmla="*/ 3111691 h 3111691"/>
              <a:gd name="GluePoint33X" fmla="*/ 2836297 w 10203182"/>
              <a:gd name="GluePoint33Y" fmla="*/ 3111691 h 3111691"/>
              <a:gd name="GluePoint34X" fmla="*/ 2364906 w 10203182"/>
              <a:gd name="GluePoint34Y" fmla="*/ 3111691 h 3111691"/>
              <a:gd name="GluePoint35X" fmla="*/ 1985175 w 10203182"/>
              <a:gd name="GluePoint35Y" fmla="*/ 3111691 h 3111691"/>
              <a:gd name="GluePoint36X" fmla="*/ 1513784 w 10203182"/>
              <a:gd name="GluePoint36Y" fmla="*/ 3111691 h 3111691"/>
              <a:gd name="GluePoint37X" fmla="*/ 518626 w 10203182"/>
              <a:gd name="GluePoint37Y" fmla="*/ 3111691 h 3111691"/>
              <a:gd name="GluePoint38X" fmla="*/ 0 w 10203182"/>
              <a:gd name="GluePoint38Y" fmla="*/ 2593065 h 3111691"/>
              <a:gd name="GluePoint39X" fmla="*/ 0 w 10203182"/>
              <a:gd name="GluePoint39Y" fmla="*/ 1943074 h 3111691"/>
              <a:gd name="GluePoint40X" fmla="*/ 0 w 10203182"/>
              <a:gd name="GluePoint40Y" fmla="*/ 1272339 h 3111691"/>
              <a:gd name="GluePoint41X" fmla="*/ 0 w 10203182"/>
              <a:gd name="GluePoint41Y" fmla="*/ 518626 h 3111691"/>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 ang="0">
                <a:pos x="GluePoint32X" y="GluePoint32Y"/>
              </a:cxn>
              <a:cxn ang="0">
                <a:pos x="GluePoint33X" y="GluePoint33Y"/>
              </a:cxn>
              <a:cxn ang="0">
                <a:pos x="GluePoint34X" y="GluePoint34Y"/>
              </a:cxn>
              <a:cxn ang="0">
                <a:pos x="GluePoint35X" y="GluePoint35Y"/>
              </a:cxn>
              <a:cxn ang="0">
                <a:pos x="GluePoint36X" y="GluePoint36Y"/>
              </a:cxn>
              <a:cxn ang="0">
                <a:pos x="GluePoint37X" y="GluePoint37Y"/>
              </a:cxn>
              <a:cxn ang="0">
                <a:pos x="GluePoint38X" y="GluePoint38Y"/>
              </a:cxn>
              <a:cxn ang="0">
                <a:pos x="GluePoint39X" y="GluePoint39Y"/>
              </a:cxn>
              <a:cxn ang="0">
                <a:pos x="GluePoint40X" y="GluePoint40Y"/>
              </a:cxn>
              <a:cxn ang="0">
                <a:pos x="GluePoint41X" y="GluePoint41Y"/>
              </a:cxn>
            </a:cxnLst>
            <a:rect l="textAreaLeft" t="textAreaTop" r="textAreaRight" b="textAreaBottom"/>
            <a:pathLst>
              <a:path w="10203182" h="3111691">
                <a:moveTo>
                  <a:pt x="0" y="518626"/>
                </a:moveTo>
                <a:cubicBezTo>
                  <a:pt x="-8435" y="226994"/>
                  <a:pt x="180711" y="19323"/>
                  <a:pt x="518626" y="0"/>
                </a:cubicBezTo>
                <a:cubicBezTo>
                  <a:pt x="723166" y="-26304"/>
                  <a:pt x="961434" y="-16472"/>
                  <a:pt x="1356654" y="0"/>
                </a:cubicBezTo>
                <a:cubicBezTo>
                  <a:pt x="1751874" y="16472"/>
                  <a:pt x="1724832" y="-21567"/>
                  <a:pt x="1919704" y="0"/>
                </a:cubicBezTo>
                <a:cubicBezTo>
                  <a:pt x="2114576" y="21567"/>
                  <a:pt x="2238840" y="2495"/>
                  <a:pt x="2391095" y="0"/>
                </a:cubicBezTo>
                <a:cubicBezTo>
                  <a:pt x="2543350" y="-2495"/>
                  <a:pt x="2765942" y="19283"/>
                  <a:pt x="3137463" y="0"/>
                </a:cubicBezTo>
                <a:cubicBezTo>
                  <a:pt x="3508984" y="-19283"/>
                  <a:pt x="3490983" y="-10715"/>
                  <a:pt x="3700513" y="0"/>
                </a:cubicBezTo>
                <a:cubicBezTo>
                  <a:pt x="3910043" y="10715"/>
                  <a:pt x="4224483" y="-16514"/>
                  <a:pt x="4538541" y="0"/>
                </a:cubicBezTo>
                <a:cubicBezTo>
                  <a:pt x="4852599" y="16514"/>
                  <a:pt x="4859455" y="-8604"/>
                  <a:pt x="5009932" y="0"/>
                </a:cubicBezTo>
                <a:cubicBezTo>
                  <a:pt x="5160409" y="8604"/>
                  <a:pt x="5632783" y="13127"/>
                  <a:pt x="5847960" y="0"/>
                </a:cubicBezTo>
                <a:cubicBezTo>
                  <a:pt x="6063137" y="-13127"/>
                  <a:pt x="6114864" y="-9807"/>
                  <a:pt x="6227691" y="0"/>
                </a:cubicBezTo>
                <a:cubicBezTo>
                  <a:pt x="6340518" y="9807"/>
                  <a:pt x="6704438" y="-3165"/>
                  <a:pt x="6882400" y="0"/>
                </a:cubicBezTo>
                <a:cubicBezTo>
                  <a:pt x="7060362" y="3165"/>
                  <a:pt x="7378943" y="5844"/>
                  <a:pt x="7537110" y="0"/>
                </a:cubicBezTo>
                <a:cubicBezTo>
                  <a:pt x="7695277" y="-5844"/>
                  <a:pt x="7979765" y="11886"/>
                  <a:pt x="8100160" y="0"/>
                </a:cubicBezTo>
                <a:cubicBezTo>
                  <a:pt x="8220555" y="-11886"/>
                  <a:pt x="8536225" y="-1593"/>
                  <a:pt x="8938187" y="0"/>
                </a:cubicBezTo>
                <a:cubicBezTo>
                  <a:pt x="9340149" y="1593"/>
                  <a:pt x="9498642" y="-32637"/>
                  <a:pt x="9684556" y="0"/>
                </a:cubicBezTo>
                <a:cubicBezTo>
                  <a:pt x="9902528" y="11241"/>
                  <a:pt x="10160466" y="202724"/>
                  <a:pt x="10203182" y="518626"/>
                </a:cubicBezTo>
                <a:cubicBezTo>
                  <a:pt x="10196858" y="758256"/>
                  <a:pt x="10188611" y="902600"/>
                  <a:pt x="10203182" y="1230850"/>
                </a:cubicBezTo>
                <a:cubicBezTo>
                  <a:pt x="10217753" y="1559100"/>
                  <a:pt x="10230810" y="1677772"/>
                  <a:pt x="10203182" y="1922330"/>
                </a:cubicBezTo>
                <a:cubicBezTo>
                  <a:pt x="10175554" y="2166888"/>
                  <a:pt x="10211448" y="2294234"/>
                  <a:pt x="10203182" y="2593065"/>
                </a:cubicBezTo>
                <a:cubicBezTo>
                  <a:pt x="10160092" y="2881268"/>
                  <a:pt x="9985723" y="3085124"/>
                  <a:pt x="9684556" y="3111691"/>
                </a:cubicBezTo>
                <a:cubicBezTo>
                  <a:pt x="9490263" y="3121004"/>
                  <a:pt x="9287608" y="3104085"/>
                  <a:pt x="8938187" y="3111691"/>
                </a:cubicBezTo>
                <a:cubicBezTo>
                  <a:pt x="8588766" y="3119297"/>
                  <a:pt x="8696083" y="3112284"/>
                  <a:pt x="8466797" y="3111691"/>
                </a:cubicBezTo>
                <a:cubicBezTo>
                  <a:pt x="8237511" y="3111099"/>
                  <a:pt x="7965106" y="3114677"/>
                  <a:pt x="7812087" y="3111691"/>
                </a:cubicBezTo>
                <a:cubicBezTo>
                  <a:pt x="7659068" y="3108706"/>
                  <a:pt x="7616588" y="3106463"/>
                  <a:pt x="7432356" y="3111691"/>
                </a:cubicBezTo>
                <a:cubicBezTo>
                  <a:pt x="7248124" y="3116919"/>
                  <a:pt x="7227627" y="3120609"/>
                  <a:pt x="7052625" y="3111691"/>
                </a:cubicBezTo>
                <a:cubicBezTo>
                  <a:pt x="6877623" y="3102773"/>
                  <a:pt x="6683901" y="3144255"/>
                  <a:pt x="6397915" y="3111691"/>
                </a:cubicBezTo>
                <a:cubicBezTo>
                  <a:pt x="6111929" y="3079128"/>
                  <a:pt x="6040760" y="3106715"/>
                  <a:pt x="5926525" y="3111691"/>
                </a:cubicBezTo>
                <a:cubicBezTo>
                  <a:pt x="5812290" y="3116668"/>
                  <a:pt x="5497685" y="3128692"/>
                  <a:pt x="5180156" y="3111691"/>
                </a:cubicBezTo>
                <a:cubicBezTo>
                  <a:pt x="4862627" y="3094690"/>
                  <a:pt x="4852797" y="3127769"/>
                  <a:pt x="4708765" y="3111691"/>
                </a:cubicBezTo>
                <a:cubicBezTo>
                  <a:pt x="4564733" y="3095613"/>
                  <a:pt x="4316495" y="3138643"/>
                  <a:pt x="3962397" y="3111691"/>
                </a:cubicBezTo>
                <a:cubicBezTo>
                  <a:pt x="3608299" y="3084739"/>
                  <a:pt x="3672616" y="3118270"/>
                  <a:pt x="3582665" y="3111691"/>
                </a:cubicBezTo>
                <a:cubicBezTo>
                  <a:pt x="3492714" y="3105112"/>
                  <a:pt x="3038758" y="3131460"/>
                  <a:pt x="2836297" y="3111691"/>
                </a:cubicBezTo>
                <a:cubicBezTo>
                  <a:pt x="2633836" y="3091922"/>
                  <a:pt x="2477066" y="3110190"/>
                  <a:pt x="2364906" y="3111691"/>
                </a:cubicBezTo>
                <a:cubicBezTo>
                  <a:pt x="2252746" y="3113192"/>
                  <a:pt x="2127379" y="3099343"/>
                  <a:pt x="1985175" y="3111691"/>
                </a:cubicBezTo>
                <a:cubicBezTo>
                  <a:pt x="1842971" y="3124039"/>
                  <a:pt x="1726212" y="3134166"/>
                  <a:pt x="1513784" y="3111691"/>
                </a:cubicBezTo>
                <a:cubicBezTo>
                  <a:pt x="1301356" y="3089216"/>
                  <a:pt x="956762" y="3138115"/>
                  <a:pt x="518626" y="3111691"/>
                </a:cubicBezTo>
                <a:cubicBezTo>
                  <a:pt x="284468" y="3097856"/>
                  <a:pt x="-4249" y="2908929"/>
                  <a:pt x="0" y="2593065"/>
                </a:cubicBezTo>
                <a:cubicBezTo>
                  <a:pt x="-31961" y="2295799"/>
                  <a:pt x="-30975" y="2152371"/>
                  <a:pt x="0" y="1943074"/>
                </a:cubicBezTo>
                <a:cubicBezTo>
                  <a:pt x="30975" y="1733777"/>
                  <a:pt x="12011" y="1526413"/>
                  <a:pt x="0" y="1272339"/>
                </a:cubicBezTo>
                <a:cubicBezTo>
                  <a:pt x="-12011" y="1018266"/>
                  <a:pt x="-4396" y="881533"/>
                  <a:pt x="0" y="518626"/>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PlaceHolder 1"/>
          <p:cNvSpPr>
            <a:spLocks noGrp="1"/>
          </p:cNvSpPr>
          <p:nvPr>
            <p:ph type="title"/>
          </p:nvPr>
        </p:nvSpPr>
        <p:spPr>
          <a:xfrm>
            <a:off x="1230480" y="113328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Zur Verfügung gestellte Materialien</a:t>
            </a:r>
            <a:endParaRPr lang="de-DE" sz="4400" b="0" u="none" strike="noStrike">
              <a:solidFill>
                <a:schemeClr val="dk1"/>
              </a:solidFill>
              <a:effectLst/>
              <a:uFillTx/>
              <a:latin typeface="Arial"/>
            </a:endParaRPr>
          </a:p>
        </p:txBody>
      </p:sp>
      <p:sp>
        <p:nvSpPr>
          <p:cNvPr id="422" name="PlaceHolder 2"/>
          <p:cNvSpPr>
            <a:spLocks noGrp="1"/>
          </p:cNvSpPr>
          <p:nvPr>
            <p:ph/>
          </p:nvPr>
        </p:nvSpPr>
        <p:spPr>
          <a:xfrm>
            <a:off x="1230480" y="1973520"/>
            <a:ext cx="1005732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Präsentation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Arten der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Übersicht Apps</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Klassenregeln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Beispielbrief Einwilligung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Beobachtungsbogen, Lerntheke, Hallenplan</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2800" b="0" u="none" strike="noStrike">
              <a:solidFill>
                <a:schemeClr val="dk1"/>
              </a:solidFill>
              <a:effectLst/>
              <a:uFillTx/>
              <a:latin typeface="Arial"/>
            </a:endParaRPr>
          </a:p>
        </p:txBody>
      </p:sp>
      <p:sp>
        <p:nvSpPr>
          <p:cNvPr id="423"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424" name="PlaceHolder 3"/>
          <p:cNvSpPr>
            <a:spLocks noGrp="1"/>
          </p:cNvSpPr>
          <p:nvPr>
            <p:ph type="sldNum" idx="62"/>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3FA8C736-09D0-45F0-9C65-4DF586D254D4}" type="slidenum">
              <a:rPr lang="de-DE" sz="1200" b="0" u="none" strike="noStrike">
                <a:solidFill>
                  <a:srgbClr val="8B8B8B"/>
                </a:solidFill>
                <a:effectLst/>
                <a:uFillTx/>
                <a:latin typeface="Calibri"/>
                <a:ea typeface="DejaVu Sans"/>
              </a:rPr>
              <a:t>32</a:t>
            </a:fld>
            <a:endParaRPr lang="de-DE" sz="1200" b="0" u="none" strike="noStrike">
              <a:solidFill>
                <a:srgbClr val="000000"/>
              </a:solidFill>
              <a:effectLst/>
              <a:uFillTx/>
              <a:latin typeface="Calibri"/>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PlaceHolder 1"/>
          <p:cNvSpPr>
            <a:spLocks noGrp="1"/>
          </p:cNvSpPr>
          <p:nvPr>
            <p:ph type="title"/>
          </p:nvPr>
        </p:nvSpPr>
        <p:spPr>
          <a:xfrm>
            <a:off x="1230480" y="928080"/>
            <a:ext cx="101566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Literaturverzeichnis</a:t>
            </a:r>
            <a:endParaRPr lang="de-DE" sz="4400" b="0" u="none" strike="noStrike">
              <a:solidFill>
                <a:schemeClr val="dk1"/>
              </a:solidFill>
              <a:effectLst/>
              <a:uFillTx/>
              <a:latin typeface="Arial"/>
            </a:endParaRPr>
          </a:p>
        </p:txBody>
      </p:sp>
      <p:sp>
        <p:nvSpPr>
          <p:cNvPr id="426" name="PlaceHolder 2"/>
          <p:cNvSpPr>
            <a:spLocks noGrp="1"/>
          </p:cNvSpPr>
          <p:nvPr>
            <p:ph/>
          </p:nvPr>
        </p:nvSpPr>
        <p:spPr>
          <a:xfrm>
            <a:off x="802440" y="1700280"/>
            <a:ext cx="10194120" cy="472212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0" algn="just" defTabSz="914400">
              <a:lnSpc>
                <a:spcPct val="100000"/>
              </a:lnSpc>
              <a:spcBef>
                <a:spcPts val="1417"/>
              </a:spcBef>
              <a:buNone/>
              <a:tabLst>
                <a:tab pos="0" algn="l"/>
              </a:tabLst>
            </a:pPr>
            <a:r>
              <a:rPr lang="en-US" sz="1600" b="0" u="none" strike="noStrike">
                <a:solidFill>
                  <a:schemeClr val="dk1"/>
                </a:solidFill>
                <a:effectLst/>
                <a:uFillTx/>
                <a:latin typeface="Calibri"/>
                <a:ea typeface="DejaVu Sans"/>
              </a:rPr>
              <a:t>Jastrow, F., Greve, S., Thumel, M., Diekhoff, H., &amp; Süßenbach, J. (2022). Digital technology in physical education: a systematic review of research from 2009 to 2020. </a:t>
            </a:r>
            <a:r>
              <a:rPr lang="en-US" sz="1600" b="0" i="1" u="none" strike="noStrike">
                <a:solidFill>
                  <a:schemeClr val="dk1"/>
                </a:solidFill>
                <a:effectLst/>
                <a:uFillTx/>
                <a:latin typeface="Calibri"/>
                <a:ea typeface="DejaVu Sans"/>
              </a:rPr>
              <a:t>German Journal of Exercise and Sport Research</a:t>
            </a:r>
            <a:r>
              <a:rPr lang="en-US" sz="1600" b="0" u="none" strike="noStrike">
                <a:solidFill>
                  <a:schemeClr val="dk1"/>
                </a:solidFill>
                <a:effectLst/>
                <a:uFillTx/>
                <a:latin typeface="Calibri"/>
                <a:ea typeface="DejaVu Sans"/>
              </a:rPr>
              <a:t>, </a:t>
            </a:r>
            <a:r>
              <a:rPr lang="en-US" sz="1600" b="0" i="1" u="none" strike="noStrike">
                <a:solidFill>
                  <a:schemeClr val="dk1"/>
                </a:solidFill>
                <a:effectLst/>
                <a:uFillTx/>
                <a:latin typeface="Calibri"/>
                <a:ea typeface="DejaVu Sans"/>
              </a:rPr>
              <a:t>52</a:t>
            </a:r>
            <a:r>
              <a:rPr lang="en-US" sz="1600" b="0" u="none" strike="noStrike">
                <a:solidFill>
                  <a:schemeClr val="dk1"/>
                </a:solidFill>
                <a:effectLst/>
                <a:uFillTx/>
                <a:latin typeface="Calibri"/>
                <a:ea typeface="DejaVu Sans"/>
              </a:rPr>
              <a:t>(4), 504–528. </a:t>
            </a:r>
            <a:r>
              <a:rPr lang="en-US" sz="1600" b="0" u="sng" strike="noStrike">
                <a:solidFill>
                  <a:schemeClr val="dk1"/>
                </a:solidFill>
                <a:effectLst/>
                <a:uFillTx/>
                <a:latin typeface="Calibri"/>
                <a:ea typeface="DejaVu Sans"/>
                <a:hlinkClick r:id="rId3"/>
              </a:rPr>
              <a:t>https://doi.org/10.1007/s12662-022-00848-5</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en-US" sz="1600" b="0" u="none" strike="noStrike">
                <a:solidFill>
                  <a:schemeClr val="dk1"/>
                </a:solidFill>
                <a:effectLst/>
                <a:uFillTx/>
                <a:latin typeface="Calibri"/>
                <a:ea typeface="DejaVu Sans"/>
              </a:rPr>
              <a:t>Østerlie, O., &amp; Mehus, I. (2020). The Impact of Flipped Learning on Cognitive Knowledge Learning and Intrinsic Motivation in Norwegian Secondary Physical Education. Education Sciences, 10(4), 110. 	</a:t>
            </a:r>
            <a:r>
              <a:rPr lang="en-US" sz="1600" b="0" u="sng" strike="noStrike">
                <a:solidFill>
                  <a:schemeClr val="dk1"/>
                </a:solidFill>
                <a:effectLst/>
                <a:uFillTx/>
                <a:latin typeface="Calibri"/>
                <a:ea typeface="DejaVu Sans"/>
                <a:hlinkClick r:id="rId4"/>
              </a:rPr>
              <a:t>https://doi.org/10.3390/educsci10040110</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en-US" sz="1600" b="0" u="none" strike="noStrike">
                <a:solidFill>
                  <a:schemeClr val="dk1"/>
                </a:solidFill>
                <a:effectLst/>
                <a:uFillTx/>
                <a:latin typeface="Calibri"/>
                <a:ea typeface="DejaVu Sans"/>
              </a:rPr>
              <a:t>Palao, J. M., Hastie, P. A., Cruz, P. G., &amp; Ortega, E. (2015). The impact of video technology on student performance in physical education. </a:t>
            </a:r>
            <a:r>
              <a:rPr lang="en-US" sz="1600" b="0" i="1" u="none" strike="noStrike">
                <a:solidFill>
                  <a:schemeClr val="dk1"/>
                </a:solidFill>
                <a:effectLst/>
                <a:uFillTx/>
                <a:latin typeface="Calibri"/>
                <a:ea typeface="DejaVu Sans"/>
              </a:rPr>
              <a:t>Technology, Pedagogy and Education</a:t>
            </a:r>
            <a:r>
              <a:rPr lang="en-US" sz="1600" b="0" u="none" strike="noStrike">
                <a:solidFill>
                  <a:schemeClr val="dk1"/>
                </a:solidFill>
                <a:effectLst/>
                <a:uFillTx/>
                <a:latin typeface="Calibri"/>
                <a:ea typeface="DejaVu Sans"/>
              </a:rPr>
              <a:t>, </a:t>
            </a:r>
            <a:r>
              <a:rPr lang="en-US" sz="1600" b="0" i="1" u="none" strike="noStrike">
                <a:solidFill>
                  <a:schemeClr val="dk1"/>
                </a:solidFill>
                <a:effectLst/>
                <a:uFillTx/>
                <a:latin typeface="Calibri"/>
                <a:ea typeface="DejaVu Sans"/>
              </a:rPr>
              <a:t>24</a:t>
            </a:r>
            <a:r>
              <a:rPr lang="en-US" sz="1600" b="0" u="none" strike="noStrike">
                <a:solidFill>
                  <a:schemeClr val="dk1"/>
                </a:solidFill>
                <a:effectLst/>
                <a:uFillTx/>
                <a:latin typeface="Calibri"/>
                <a:ea typeface="DejaVu Sans"/>
              </a:rPr>
              <a:t>(1), 51–63. </a:t>
            </a:r>
            <a:r>
              <a:rPr lang="en-US" sz="1600" b="0" u="sng" strike="noStrike">
                <a:solidFill>
                  <a:schemeClr val="dk1"/>
                </a:solidFill>
                <a:effectLst/>
                <a:uFillTx/>
                <a:latin typeface="Calibri"/>
                <a:ea typeface="DejaVu Sans"/>
                <a:hlinkClick r:id="rId5"/>
              </a:rPr>
              <a:t>https://doi.org/10.1080/1475939X.2013.813404</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de-DE" sz="1600" b="0" u="none" strike="noStrike">
                <a:solidFill>
                  <a:srgbClr val="000000"/>
                </a:solidFill>
                <a:effectLst/>
                <a:uFillTx/>
                <a:latin typeface="Calibri"/>
                <a:ea typeface="DejaVu Sans"/>
              </a:rPr>
              <a:t>Roure, C., Méard, J., Lentillon-Kaestner, V., Flamme, X., Devillers, Y., &amp; Dupont, J.-P. (2019). The effects of video 	eedback on students’ situational interest in gymnastics. Technology, Pedagogy and Education, 28(5), 563–574. </a:t>
            </a:r>
            <a:r>
              <a:rPr lang="de-DE" sz="1600" b="0" u="sng" strike="noStrike">
                <a:solidFill>
                  <a:srgbClr val="0563C1"/>
                </a:solidFill>
                <a:effectLst/>
                <a:uFillTx/>
                <a:latin typeface="Calibri"/>
                <a:ea typeface="DejaVu Sans"/>
                <a:hlinkClick r:id="rId6"/>
              </a:rPr>
              <a:t>https://doi.org/10.1080/1475939X.2019.1682652</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de-DE" sz="1600" b="0" u="none" strike="noStrike">
                <a:solidFill>
                  <a:srgbClr val="000000"/>
                </a:solidFill>
                <a:effectLst/>
                <a:uFillTx/>
                <a:latin typeface="Calibri"/>
                <a:ea typeface="DejaVu Sans"/>
              </a:rPr>
              <a:t>Strüder, H. K., Jonath, U., &amp; Scholz, K. (2017). Leichtathletik: Trainings- und Bewegungswissenschaft - Theorie und 	Praxis aller Disziplinen [Neuauflage], 3., korr. Aufl. IAAF athletics. Sportverlag Strauß. </a:t>
            </a:r>
            <a:endParaRPr lang="de-DE" sz="16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1600" b="0" u="none" strike="noStrike">
              <a:solidFill>
                <a:schemeClr val="dk1"/>
              </a:solidFill>
              <a:effectLst/>
              <a:uFillTx/>
              <a:latin typeface="Arial"/>
            </a:endParaRPr>
          </a:p>
        </p:txBody>
      </p:sp>
      <p:sp>
        <p:nvSpPr>
          <p:cNvPr id="427"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428" name="PlaceHolder 3"/>
          <p:cNvSpPr>
            <a:spLocks noGrp="1"/>
          </p:cNvSpPr>
          <p:nvPr>
            <p:ph type="sldNum" idx="63"/>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672566DE-2F54-4476-ABF0-E8BA9F3069CE}" type="slidenum">
              <a:rPr lang="de-DE" sz="1200" b="0" u="none" strike="noStrike">
                <a:solidFill>
                  <a:srgbClr val="8B8B8B"/>
                </a:solidFill>
                <a:effectLst/>
                <a:uFillTx/>
                <a:latin typeface="Calibri"/>
                <a:ea typeface="DejaVu Sans"/>
              </a:rPr>
              <a:t>33</a:t>
            </a:fld>
            <a:endParaRPr lang="de-DE" sz="1200" b="0" u="none" strike="noStrike">
              <a:solidFill>
                <a:srgbClr val="000000"/>
              </a:solidFill>
              <a:effectLst/>
              <a:uFillTx/>
              <a:latin typeface="Calibri"/>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p:cNvSpPr>
          <p:nvPr>
            <p:ph type="sldNum" idx="64"/>
          </p:nvPr>
        </p:nvSpPr>
        <p:spPr>
          <a:xfrm>
            <a:off x="8610480" y="6356520"/>
            <a:ext cx="2387520" cy="36324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F1B23134-8C86-4D85-83B1-923064A53B4E}" type="slidenum">
              <a:rPr lang="de-DE" sz="1200" b="0" u="none" strike="noStrike">
                <a:solidFill>
                  <a:srgbClr val="8B8B8B"/>
                </a:solidFill>
                <a:effectLst/>
                <a:uFillTx/>
                <a:latin typeface="Calibri"/>
                <a:ea typeface="DejaVu Sans"/>
              </a:rPr>
              <a:t>34</a:t>
            </a:fld>
            <a:endParaRPr lang="de-DE" sz="1200" b="0" u="none" strike="noStrike">
              <a:solidFill>
                <a:srgbClr val="000000"/>
              </a:solidFill>
              <a:effectLst/>
              <a:uFillTx/>
              <a:latin typeface="Calibri"/>
            </a:endParaRPr>
          </a:p>
        </p:txBody>
      </p:sp>
      <p:sp>
        <p:nvSpPr>
          <p:cNvPr id="430" name="Textplatzhalter 2"/>
          <p:cNvSpPr/>
          <p:nvPr/>
        </p:nvSpPr>
        <p:spPr>
          <a:xfrm>
            <a:off x="1004040" y="1479600"/>
            <a:ext cx="10362600" cy="4629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spcBef>
                <a:spcPts val="1001"/>
              </a:spcBef>
              <a:tabLst>
                <a:tab pos="0" algn="l"/>
              </a:tabLst>
            </a:pPr>
            <a:r>
              <a:rPr lang="de-DE" sz="1200" b="1" u="none" strike="noStrike">
                <a:solidFill>
                  <a:schemeClr val="dk1"/>
                </a:solidFill>
                <a:effectLst/>
                <a:uFillTx/>
                <a:latin typeface="Arial"/>
                <a:ea typeface="DejaVu Sans"/>
              </a:rPr>
              <a:t>Projektverbund</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200" b="0" u="none" strike="noStrike">
                <a:solidFill>
                  <a:schemeClr val="dk1"/>
                </a:solidFill>
                <a:effectLst/>
                <a:uFillTx/>
                <a:latin typeface="Arial"/>
                <a:ea typeface="DejaVu Sans"/>
              </a:rPr>
              <a:t>Com</a:t>
            </a:r>
            <a:r>
              <a:rPr lang="de-DE" sz="1200" b="0" u="none" strike="noStrike" baseline="30000">
                <a:solidFill>
                  <a:schemeClr val="dk1"/>
                </a:solidFill>
                <a:effectLst/>
                <a:uFillTx/>
                <a:latin typeface="Arial"/>
                <a:ea typeface="DejaVu Sans"/>
              </a:rPr>
              <a:t>e</a:t>
            </a:r>
            <a:r>
              <a:rPr lang="de-DE" sz="1200" b="0" u="none" strike="noStrike">
                <a:solidFill>
                  <a:schemeClr val="dk1"/>
                </a:solidFill>
                <a:effectLst/>
                <a:uFillTx/>
                <a:latin typeface="Arial"/>
                <a:ea typeface="DejaVu Sans"/>
              </a:rPr>
              <a:t>Sport</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200" b="1" u="none" strike="noStrike">
                <a:solidFill>
                  <a:schemeClr val="dk1"/>
                </a:solidFill>
                <a:effectLst/>
                <a:uFillTx/>
                <a:latin typeface="Arial"/>
                <a:ea typeface="DejaVu Sans"/>
              </a:rPr>
              <a:t>Autor:innen</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200" b="0" u="none" strike="noStrike">
                <a:solidFill>
                  <a:schemeClr val="dk1"/>
                </a:solidFill>
                <a:effectLst/>
                <a:uFillTx/>
                <a:latin typeface="Arial"/>
                <a:ea typeface="DejaVu Sans"/>
              </a:rPr>
              <a:t>Severin, J., Sörries, A., Schapschröer, M. &amp; Abel, T.</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Die vorliegende Veröffentlichung ist im Rahmen des Projektverbunds Com</a:t>
            </a:r>
            <a:r>
              <a:rPr lang="de-DE" sz="1100" b="0" u="none" strike="noStrike" baseline="30000">
                <a:solidFill>
                  <a:schemeClr val="dk1"/>
                </a:solidFill>
                <a:effectLst/>
                <a:uFillTx/>
                <a:latin typeface="Arial"/>
                <a:ea typeface="DejaVu Sans"/>
              </a:rPr>
              <a:t>e</a:t>
            </a:r>
            <a:r>
              <a:rPr lang="de-DE" sz="1100" b="0" u="none" strike="noStrike">
                <a:solidFill>
                  <a:schemeClr val="dk1"/>
                </a:solidFill>
                <a:effectLst/>
                <a:uFillTx/>
                <a:latin typeface="Arial"/>
                <a:ea typeface="DejaVu Sans"/>
              </a:rPr>
              <a:t>Sport für das Kompetenzzentrum Musik/Kunst/Sport im Kompetenzverbund lernen:digital entstanden. </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 </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Finanziert durch die Europäische Union – NextGenerationEU und gefördert durch das Bundesministerium für Bildung, Familie, Senioren, Frauen und Jugend. Die geäußerten Ansichten und Meinungen sind ausschließlich die des Autors/der Autorin und spiegeln nicht unbedingt die Ansichten der Europäischen Union, Europäischen Kommission oder des Bundesministeriums für Bildung, Familie, Senioren, Frauen und Jugend wider. Weder Europäische Union, Europäische Kommission noch das Bundesministerium für Bildung, Familie, Senioren, Frauen und Jugend können für sie verantwortlich gemacht werden.</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Förderkennzeichen: 01JA23K02G</a:t>
            </a:r>
            <a:endParaRPr lang="de-DE" sz="1100" b="0" u="none" strike="noStrike">
              <a:solidFill>
                <a:srgbClr val="000000"/>
              </a:solidFill>
              <a:effectLst/>
              <a:uFillTx/>
              <a:latin typeface="Calibri"/>
            </a:endParaRPr>
          </a:p>
          <a:p>
            <a:pPr defTabSz="914400">
              <a:lnSpc>
                <a:spcPct val="90000"/>
              </a:lnSpc>
              <a:spcBef>
                <a:spcPts val="1001"/>
              </a:spcBef>
              <a:tabLst>
                <a:tab pos="0" algn="l"/>
              </a:tabLst>
            </a:pPr>
            <a:endParaRPr lang="de-DE" sz="2800" b="0" u="none" strike="noStrike">
              <a:solidFill>
                <a:srgbClr val="000000"/>
              </a:solidFill>
              <a:effectLst/>
              <a:uFillTx/>
              <a:latin typeface="Calibri"/>
            </a:endParaRPr>
          </a:p>
        </p:txBody>
      </p:sp>
      <p:sp>
        <p:nvSpPr>
          <p:cNvPr id="431" name="Textfeld 6"/>
          <p:cNvSpPr/>
          <p:nvPr/>
        </p:nvSpPr>
        <p:spPr>
          <a:xfrm>
            <a:off x="995040" y="1080720"/>
            <a:ext cx="4849200" cy="397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2000" b="1" u="none" strike="noStrike">
                <a:solidFill>
                  <a:schemeClr val="dk1"/>
                </a:solidFill>
                <a:effectLst/>
                <a:uFillTx/>
                <a:latin typeface="Arial"/>
                <a:ea typeface="DejaVu Sans"/>
              </a:rPr>
              <a:t>Impressum</a:t>
            </a:r>
            <a:endParaRPr lang="de-DE" sz="2000" b="0" u="none" strike="noStrike">
              <a:solidFill>
                <a:srgbClr val="000000"/>
              </a:solidFill>
              <a:effectLst/>
              <a:uFillTx/>
              <a:latin typeface="Calibri"/>
            </a:endParaRPr>
          </a:p>
        </p:txBody>
      </p:sp>
      <p:grpSp>
        <p:nvGrpSpPr>
          <p:cNvPr id="432" name="Gruppieren 7"/>
          <p:cNvGrpSpPr/>
          <p:nvPr/>
        </p:nvGrpSpPr>
        <p:grpSpPr>
          <a:xfrm>
            <a:off x="0" y="5705640"/>
            <a:ext cx="12191040" cy="908640"/>
            <a:chOff x="0" y="5705640"/>
            <a:chExt cx="12191040" cy="908640"/>
          </a:xfrm>
        </p:grpSpPr>
        <p:grpSp>
          <p:nvGrpSpPr>
            <p:cNvPr id="433" name="Gruppieren 8"/>
            <p:cNvGrpSpPr/>
            <p:nvPr/>
          </p:nvGrpSpPr>
          <p:grpSpPr>
            <a:xfrm>
              <a:off x="0" y="5705640"/>
              <a:ext cx="12191040" cy="908640"/>
              <a:chOff x="0" y="5705640"/>
              <a:chExt cx="12191040" cy="908640"/>
            </a:xfrm>
          </p:grpSpPr>
          <p:sp>
            <p:nvSpPr>
              <p:cNvPr id="434" name="Rechteck 10"/>
              <p:cNvSpPr/>
              <p:nvPr/>
            </p:nvSpPr>
            <p:spPr>
              <a:xfrm>
                <a:off x="0" y="5705640"/>
                <a:ext cx="12191040" cy="908280"/>
              </a:xfrm>
              <a:prstGeom prst="rect">
                <a:avLst/>
              </a:prstGeom>
              <a:solidFill>
                <a:srgbClr val="C7CEEA"/>
              </a:solidFill>
              <a:ln w="1270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de-DE" sz="410" b="0" u="none" strike="noStrike">
                  <a:solidFill>
                    <a:srgbClr val="000000"/>
                  </a:solidFill>
                  <a:effectLst/>
                  <a:uFillTx/>
                  <a:latin typeface="Arial"/>
                  <a:ea typeface="DejaVu Sans"/>
                </a:endParaRPr>
              </a:p>
            </p:txBody>
          </p:sp>
          <p:sp>
            <p:nvSpPr>
              <p:cNvPr id="435" name="Textfeld 47"/>
              <p:cNvSpPr/>
              <p:nvPr/>
            </p:nvSpPr>
            <p:spPr>
              <a:xfrm>
                <a:off x="1004040" y="5866560"/>
                <a:ext cx="10362600" cy="747720"/>
              </a:xfrm>
              <a:prstGeom prst="rect">
                <a:avLst/>
              </a:prstGeom>
              <a:solidFill>
                <a:srgbClr val="C7CEEA"/>
              </a:solidFill>
              <a:ln w="635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272"/>
                  </a:spcBef>
                </a:pPr>
                <a:endParaRPr lang="de-DE" sz="900" b="0" u="none" strike="noStrike">
                  <a:solidFill>
                    <a:srgbClr val="000000"/>
                  </a:solidFill>
                  <a:effectLst/>
                  <a:uFillTx/>
                  <a:latin typeface="Calibri"/>
                </a:endParaRPr>
              </a:p>
              <a:p>
                <a:pPr defTabSz="914400">
                  <a:lnSpc>
                    <a:spcPct val="100000"/>
                  </a:lnSpc>
                  <a:spcBef>
                    <a:spcPts val="272"/>
                  </a:spcBef>
                </a:pPr>
                <a:endParaRPr lang="de-DE" sz="900" b="0" u="none" strike="noStrike">
                  <a:solidFill>
                    <a:srgbClr val="000000"/>
                  </a:solidFill>
                  <a:effectLst/>
                  <a:uFillTx/>
                  <a:latin typeface="Calibri"/>
                </a:endParaRPr>
              </a:p>
              <a:p>
                <a:pPr defTabSz="914400">
                  <a:lnSpc>
                    <a:spcPct val="100000"/>
                  </a:lnSpc>
                  <a:spcBef>
                    <a:spcPts val="272"/>
                  </a:spcBef>
                </a:pPr>
                <a:r>
                  <a:rPr lang="de-DE" sz="900" b="0" u="none" strike="noStrike">
                    <a:solidFill>
                      <a:srgbClr val="000000"/>
                    </a:solidFill>
                    <a:effectLst/>
                    <a:uFillTx/>
                    <a:latin typeface="Arial"/>
                    <a:ea typeface="Arial Unicode MS"/>
                  </a:rPr>
                  <a:t>Dieses Produkt ist unter der Lizenz </a:t>
                </a:r>
                <a:r>
                  <a:rPr lang="de-DE" sz="900" b="0" u="sng" strike="noStrike">
                    <a:solidFill>
                      <a:srgbClr val="0563C1"/>
                    </a:solidFill>
                    <a:effectLst/>
                    <a:uFillTx/>
                    <a:latin typeface="Arial"/>
                    <a:ea typeface="Arial Unicode MS"/>
                    <a:hlinkClick r:id="rId3"/>
                  </a:rPr>
                  <a:t>CC BY SA 4.0</a:t>
                </a:r>
                <a:r>
                  <a:rPr lang="de-DE" sz="900" b="0" u="none" strike="noStrike">
                    <a:solidFill>
                      <a:srgbClr val="000000"/>
                    </a:solidFill>
                    <a:effectLst/>
                    <a:uFillTx/>
                    <a:latin typeface="Arial"/>
                    <a:ea typeface="Arial Unicode MS"/>
                  </a:rPr>
                  <a:t> veröffentlicht. Ausgenommene Inhalte sind an den einzelnen Inhalten angegeben. Die Urheber:innen sollen bei der Weiterverwendung wie folgt angegeben werden: Jannik Severin, Amelie Sörries, Marlen Schapschröer &amp; Thomas Abel, Kompetenzverbund lernen:digital, entstanden im Projektverbund Com</a:t>
                </a:r>
                <a:r>
                  <a:rPr lang="de-DE" sz="900" b="0" u="none" strike="noStrike" baseline="30000">
                    <a:solidFill>
                      <a:srgbClr val="000000"/>
                    </a:solidFill>
                    <a:effectLst/>
                    <a:uFillTx/>
                    <a:latin typeface="Arial"/>
                    <a:ea typeface="Arial Unicode MS"/>
                  </a:rPr>
                  <a:t>e</a:t>
                </a:r>
                <a:r>
                  <a:rPr lang="de-DE" sz="900" b="0" u="none" strike="noStrike">
                    <a:solidFill>
                      <a:srgbClr val="000000"/>
                    </a:solidFill>
                    <a:effectLst/>
                    <a:uFillTx/>
                    <a:latin typeface="Arial"/>
                    <a:ea typeface="Arial Unicode MS"/>
                  </a:rPr>
                  <a:t>Sport.</a:t>
                </a:r>
                <a:endParaRPr lang="de-DE" sz="900" b="0" u="none" strike="noStrike">
                  <a:solidFill>
                    <a:srgbClr val="000000"/>
                  </a:solidFill>
                  <a:effectLst/>
                  <a:uFillTx/>
                  <a:latin typeface="Calibri"/>
                </a:endParaRPr>
              </a:p>
              <a:p>
                <a:pPr defTabSz="914400">
                  <a:lnSpc>
                    <a:spcPct val="150000"/>
                  </a:lnSpc>
                  <a:spcBef>
                    <a:spcPts val="272"/>
                  </a:spcBef>
                </a:pPr>
                <a:r>
                  <a:rPr lang="de-DE" sz="900" b="0" u="none" strike="noStrike">
                    <a:solidFill>
                      <a:srgbClr val="000000"/>
                    </a:solidFill>
                    <a:effectLst/>
                    <a:uFillTx/>
                    <a:latin typeface="Arial"/>
                    <a:ea typeface="Arial Unicode MS"/>
                  </a:rPr>
                  <a:t> </a:t>
                </a:r>
                <a:endParaRPr lang="de-DE" sz="900" b="0" u="none" strike="noStrike">
                  <a:solidFill>
                    <a:srgbClr val="000000"/>
                  </a:solidFill>
                  <a:effectLst/>
                  <a:uFillTx/>
                  <a:latin typeface="Calibri"/>
                </a:endParaRPr>
              </a:p>
            </p:txBody>
          </p:sp>
        </p:grpSp>
        <p:pic>
          <p:nvPicPr>
            <p:cNvPr id="436" name="Grafik 9"/>
            <p:cNvPicPr/>
            <p:nvPr/>
          </p:nvPicPr>
          <p:blipFill>
            <a:blip r:embed="rId4"/>
            <a:stretch/>
          </p:blipFill>
          <p:spPr>
            <a:xfrm>
              <a:off x="1004040" y="5821560"/>
              <a:ext cx="880560" cy="321480"/>
            </a:xfrm>
            <a:prstGeom prst="rect">
              <a:avLst/>
            </a:prstGeom>
            <a:solidFill>
              <a:srgbClr val="C7CEEA"/>
            </a:solidFill>
            <a:ln w="0">
              <a:noFill/>
            </a:ln>
          </p:spPr>
        </p:pic>
      </p:gr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PlaceHolder 1"/>
          <p:cNvSpPr>
            <a:spLocks noGrp="1"/>
          </p:cNvSpPr>
          <p:nvPr>
            <p:ph type="title"/>
          </p:nvPr>
        </p:nvSpPr>
        <p:spPr>
          <a:xfrm>
            <a:off x="1230480" y="1077480"/>
            <a:ext cx="97660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Einstieg und Studienlage - Videofeedback</a:t>
            </a:r>
            <a:endParaRPr lang="de-DE" sz="4400" b="0" u="none" strike="noStrike">
              <a:solidFill>
                <a:schemeClr val="dk1"/>
              </a:solidFill>
              <a:effectLst/>
              <a:uFillTx/>
              <a:latin typeface="Arial"/>
            </a:endParaRPr>
          </a:p>
        </p:txBody>
      </p:sp>
      <p:sp>
        <p:nvSpPr>
          <p:cNvPr id="229" name="PlaceHolder 2"/>
          <p:cNvSpPr>
            <a:spLocks noGrp="1"/>
          </p:cNvSpPr>
          <p:nvPr>
            <p:ph/>
          </p:nvPr>
        </p:nvSpPr>
        <p:spPr>
          <a:xfrm>
            <a:off x="1230480" y="1962000"/>
            <a:ext cx="998100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Videografie verbessert motorische Fähigkeiten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Feedback-Methode mitentscheidend:</a:t>
            </a:r>
            <a:endParaRPr lang="de-DE" sz="2000" b="0" u="none" strike="noStrike">
              <a:solidFill>
                <a:schemeClr val="dk1"/>
              </a:solidFill>
              <a:effectLst/>
              <a:uFillTx/>
              <a:latin typeface="Arial"/>
            </a:endParaRPr>
          </a:p>
          <a:p>
            <a:pPr marL="11430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Beste Ergebnisse bei Kombination aus Video &amp; Lehrkraft-Feedback</a:t>
            </a:r>
            <a:r>
              <a:rPr lang="de-DE" sz="1200" b="0" u="none" strike="noStrike">
                <a:solidFill>
                  <a:srgbClr val="000000"/>
                </a:solidFill>
                <a:effectLst/>
                <a:uFillTx/>
                <a:latin typeface="Calibri"/>
                <a:ea typeface="DejaVu Sans"/>
              </a:rPr>
              <a:t> </a:t>
            </a:r>
            <a:r>
              <a:rPr lang="de-DE" sz="1400" b="0" u="none" strike="noStrike">
                <a:solidFill>
                  <a:srgbClr val="000000"/>
                </a:solidFill>
                <a:effectLst/>
                <a:uFillTx/>
                <a:latin typeface="Calibri"/>
                <a:ea typeface="DejaVu Sans"/>
              </a:rPr>
              <a:t>(Palao et al., 2015)</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Erhöhte Motivation durch Lehrkraft-Video-Interaktion </a:t>
            </a:r>
            <a:r>
              <a:rPr lang="de-DE" sz="1400" b="0" u="none" strike="noStrike">
                <a:solidFill>
                  <a:srgbClr val="000000"/>
                </a:solidFill>
                <a:effectLst/>
                <a:uFillTx/>
                <a:latin typeface="Calibri"/>
                <a:ea typeface="DejaVu Sans"/>
              </a:rPr>
              <a:t>(Østerlie &amp; Mehus, 2020; Roure et al., 2019)</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Neue Rollen für die Schülerinnen und Schüler (z.B. Kameraführung)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Förderung der Beurteilungs- und Bewertungskompetenz in Reflexionsphasen</a:t>
            </a:r>
            <a:r>
              <a:rPr lang="de-DE" sz="1400" b="0" u="none" strike="noStrike">
                <a:solidFill>
                  <a:schemeClr val="dk1"/>
                </a:solidFill>
                <a:effectLst/>
                <a:uFillTx/>
                <a:latin typeface="Calibri"/>
                <a:ea typeface="DejaVu Sans"/>
              </a:rPr>
              <a:t> (Müller, 2014)</a:t>
            </a:r>
            <a:endParaRPr lang="de-DE" sz="1400" b="0" u="none" strike="noStrike">
              <a:solidFill>
                <a:schemeClr val="dk1"/>
              </a:solidFill>
              <a:effectLst/>
              <a:uFillTx/>
              <a:latin typeface="Arial"/>
            </a:endParaRPr>
          </a:p>
        </p:txBody>
      </p:sp>
      <p:sp>
        <p:nvSpPr>
          <p:cNvPr id="230"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31" name="PlaceHolder 3"/>
          <p:cNvSpPr>
            <a:spLocks noGrp="1"/>
          </p:cNvSpPr>
          <p:nvPr>
            <p:ph type="sldNum" idx="42"/>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0D142CCB-4C49-4574-A439-A0FADCD5BDBD}" type="slidenum">
              <a:rPr lang="de-DE" sz="1200" b="0" u="none" strike="noStrike">
                <a:solidFill>
                  <a:srgbClr val="8B8B8B"/>
                </a:solidFill>
                <a:effectLst/>
                <a:uFillTx/>
                <a:latin typeface="Calibri"/>
                <a:ea typeface="DejaVu Sans"/>
              </a:rPr>
              <a:t>4</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2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22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22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2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PlaceHolder 1"/>
          <p:cNvSpPr>
            <a:spLocks noGrp="1"/>
          </p:cNvSpPr>
          <p:nvPr>
            <p:ph type="title"/>
          </p:nvPr>
        </p:nvSpPr>
        <p:spPr>
          <a:xfrm>
            <a:off x="1445400" y="985680"/>
            <a:ext cx="97660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Chancen und Grenzen der Nutzung</a:t>
            </a:r>
            <a:endParaRPr lang="de-DE" sz="4400" b="0" u="none" strike="noStrike">
              <a:solidFill>
                <a:schemeClr val="dk1"/>
              </a:solidFill>
              <a:effectLst/>
              <a:uFillTx/>
              <a:latin typeface="Arial"/>
            </a:endParaRPr>
          </a:p>
        </p:txBody>
      </p:sp>
      <p:sp>
        <p:nvSpPr>
          <p:cNvPr id="233"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34" name="PlaceHolder 2"/>
          <p:cNvSpPr>
            <a:spLocks noGrp="1"/>
          </p:cNvSpPr>
          <p:nvPr>
            <p:ph type="sldNum" idx="43"/>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0B5C53A6-F25C-4839-B116-9071F8EEAFE5}" type="slidenum">
              <a:rPr lang="de-DE" sz="1200" b="0" u="none" strike="noStrike">
                <a:solidFill>
                  <a:srgbClr val="8B8B8B"/>
                </a:solidFill>
                <a:effectLst/>
                <a:uFillTx/>
                <a:latin typeface="Calibri"/>
                <a:ea typeface="DejaVu Sans"/>
              </a:rPr>
              <a:t>5</a:t>
            </a:fld>
            <a:endParaRPr lang="de-DE" sz="1200" b="0" u="none" strike="noStrike">
              <a:solidFill>
                <a:srgbClr val="000000"/>
              </a:solidFill>
              <a:effectLst/>
              <a:uFillTx/>
              <a:latin typeface="Calibri"/>
            </a:endParaRPr>
          </a:p>
        </p:txBody>
      </p:sp>
      <p:graphicFrame>
        <p:nvGraphicFramePr>
          <p:cNvPr id="2" name="Diagram1"/>
          <p:cNvGraphicFramePr/>
          <p:nvPr>
            <p:extLst>
              <p:ext uri="{D42A27DB-BD31-4B8C-83A1-F6EECF244321}">
                <p14:modId xmlns:p14="http://schemas.microsoft.com/office/powerpoint/2010/main" val="1875216951"/>
              </p:ext>
            </p:extLst>
          </p:nvPr>
        </p:nvGraphicFramePr>
        <p:xfrm>
          <a:off x="1338120" y="1177920"/>
          <a:ext cx="9400320" cy="5676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PlaceHolder 1"/>
          <p:cNvSpPr>
            <a:spLocks noGrp="1"/>
          </p:cNvSpPr>
          <p:nvPr>
            <p:ph type="title"/>
          </p:nvPr>
        </p:nvSpPr>
        <p:spPr>
          <a:xfrm>
            <a:off x="1445400" y="985680"/>
            <a:ext cx="976608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Chancen und Grenzen der Nutzung</a:t>
            </a:r>
            <a:endParaRPr lang="de-DE" sz="4400" b="0" u="none" strike="noStrike">
              <a:solidFill>
                <a:schemeClr val="dk1"/>
              </a:solidFill>
              <a:effectLst/>
              <a:uFillTx/>
              <a:latin typeface="Arial"/>
            </a:endParaRPr>
          </a:p>
        </p:txBody>
      </p:sp>
      <p:sp>
        <p:nvSpPr>
          <p:cNvPr id="236"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37" name="PlaceHolder 2"/>
          <p:cNvSpPr>
            <a:spLocks noGrp="1"/>
          </p:cNvSpPr>
          <p:nvPr>
            <p:ph type="sldNum" idx="44"/>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349E5DC8-B5BF-49BE-8BDA-13BC6DF72EBA}" type="slidenum">
              <a:rPr lang="de-DE" sz="1200" b="0" u="none" strike="noStrike">
                <a:solidFill>
                  <a:srgbClr val="8B8B8B"/>
                </a:solidFill>
                <a:effectLst/>
                <a:uFillTx/>
                <a:latin typeface="Calibri"/>
                <a:ea typeface="DejaVu Sans"/>
              </a:rPr>
              <a:t>6</a:t>
            </a:fld>
            <a:endParaRPr lang="de-DE" sz="1200" b="0" u="none" strike="noStrike">
              <a:solidFill>
                <a:srgbClr val="000000"/>
              </a:solidFill>
              <a:effectLst/>
              <a:uFillTx/>
              <a:latin typeface="Calibri"/>
            </a:endParaRPr>
          </a:p>
        </p:txBody>
      </p:sp>
      <p:graphicFrame>
        <p:nvGraphicFramePr>
          <p:cNvPr id="2" name="Diagram2"/>
          <p:cNvGraphicFramePr/>
          <p:nvPr>
            <p:extLst>
              <p:ext uri="{D42A27DB-BD31-4B8C-83A1-F6EECF244321}">
                <p14:modId xmlns:p14="http://schemas.microsoft.com/office/powerpoint/2010/main" val="155538492"/>
              </p:ext>
            </p:extLst>
          </p:nvPr>
        </p:nvGraphicFramePr>
        <p:xfrm>
          <a:off x="1338120" y="1177920"/>
          <a:ext cx="9400320" cy="5676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8" name="Textfeld 2"/>
          <p:cNvSpPr/>
          <p:nvPr/>
        </p:nvSpPr>
        <p:spPr>
          <a:xfrm>
            <a:off x="1574640" y="5027760"/>
            <a:ext cx="9873360" cy="1474920"/>
          </a:xfrm>
          <a:prstGeom prst="rect">
            <a:avLst/>
          </a:prstGeom>
          <a:solidFill>
            <a:srgbClr val="FFFFFF"/>
          </a:solidFill>
          <a:ln>
            <a:noFill/>
          </a:ln>
        </p:spPr>
        <p:style>
          <a:lnRef idx="2">
            <a:schemeClr val="dk1"/>
          </a:lnRef>
          <a:fillRef idx="1">
            <a:schemeClr val="lt1"/>
          </a:fillRef>
          <a:effectRef idx="0">
            <a:schemeClr val="dk1"/>
          </a:effectRef>
          <a:fontRef idx="minor"/>
        </p:style>
        <p:txBody>
          <a:bodyPr lIns="90000" tIns="45000" rIns="90000" bIns="45000" anchor="t">
            <a:spAutoFit/>
          </a:bodyPr>
          <a:lstStyle/>
          <a:p>
            <a:pPr marL="285840" indent="-285840" defTabSz="914400">
              <a:lnSpc>
                <a:spcPct val="100000"/>
              </a:lnSpc>
              <a:buClr>
                <a:srgbClr val="000000"/>
              </a:buClr>
              <a:buFont typeface="OpenSymbol"/>
              <a:buChar char="-"/>
            </a:pPr>
            <a:r>
              <a:rPr lang="de-DE" sz="1800" b="0" u="none" strike="noStrike">
                <a:solidFill>
                  <a:schemeClr val="dk1"/>
                </a:solidFill>
                <a:effectLst/>
                <a:uFillTx/>
                <a:latin typeface="Calibri"/>
                <a:ea typeface="DejaVu Sans"/>
              </a:rPr>
              <a:t>Wie würden Sie die Chancen und Grenzen für Ihren Unterricht gewichten?</a:t>
            </a:r>
            <a:endParaRPr lang="de-DE" sz="1800" b="0" u="none" strike="noStrike">
              <a:solidFill>
                <a:srgbClr val="000000"/>
              </a:solidFill>
              <a:effectLst/>
              <a:uFillTx/>
              <a:latin typeface="Calibri"/>
            </a:endParaRPr>
          </a:p>
          <a:p>
            <a:pPr marL="285840" indent="-285840" defTabSz="914400">
              <a:lnSpc>
                <a:spcPct val="100000"/>
              </a:lnSpc>
              <a:buClr>
                <a:srgbClr val="000000"/>
              </a:buClr>
              <a:buFont typeface="OpenSymbol"/>
              <a:buChar char="-"/>
            </a:pPr>
            <a:r>
              <a:rPr lang="de-DE" sz="1800" b="0" u="none" strike="noStrike">
                <a:solidFill>
                  <a:schemeClr val="dk1"/>
                </a:solidFill>
                <a:effectLst/>
                <a:uFillTx/>
                <a:latin typeface="Calibri"/>
                <a:ea typeface="DejaVu Sans"/>
              </a:rPr>
              <a:t>Welche Erfahrungen haben Sie bisher gesammelt?</a:t>
            </a:r>
            <a:endParaRPr lang="de-DE" sz="1800" b="0" u="none" strike="noStrike">
              <a:solidFill>
                <a:srgbClr val="000000"/>
              </a:solidFill>
              <a:effectLst/>
              <a:uFillTx/>
              <a:latin typeface="Calibri"/>
            </a:endParaRPr>
          </a:p>
          <a:p>
            <a:pPr marL="285840" indent="-285840" defTabSz="914400">
              <a:lnSpc>
                <a:spcPct val="100000"/>
              </a:lnSpc>
              <a:buClr>
                <a:srgbClr val="000000"/>
              </a:buClr>
              <a:buFont typeface="OpenSymbol"/>
              <a:buChar char="-"/>
            </a:pPr>
            <a:r>
              <a:rPr lang="de-DE" sz="1800" b="0" u="none" strike="noStrike">
                <a:solidFill>
                  <a:schemeClr val="dk1"/>
                </a:solidFill>
                <a:effectLst/>
                <a:uFillTx/>
                <a:latin typeface="Calibri"/>
                <a:ea typeface="DejaVu Sans"/>
              </a:rPr>
              <a:t>Welche Aspekte haben Sie ggf. bisher davon abgehalten, Videoanalysen im Sportunterricht zu nutzen?</a:t>
            </a:r>
            <a:endParaRPr lang="de-DE" sz="1800" b="0" u="none" strike="noStrike">
              <a:solidFill>
                <a:srgbClr val="000000"/>
              </a:solidFill>
              <a:effectLst/>
              <a:uFillTx/>
              <a:latin typeface="Calibri"/>
            </a:endParaRPr>
          </a:p>
          <a:p>
            <a:pPr defTabSz="914400">
              <a:lnSpc>
                <a:spcPct val="100000"/>
              </a:lnSpc>
            </a:pPr>
            <a:endParaRPr lang="de-DE" sz="1800" b="0" u="none" strike="noStrike">
              <a:solidFill>
                <a:srgbClr val="000000"/>
              </a:solidFill>
              <a:effectLst/>
              <a:uFillTx/>
              <a:latin typeface="Calibri"/>
            </a:endParaRPr>
          </a:p>
        </p:txBody>
      </p:sp>
      <p:sp>
        <p:nvSpPr>
          <p:cNvPr id="239" name="Abgerundetes Rechteck 3"/>
          <p:cNvSpPr/>
          <p:nvPr/>
        </p:nvSpPr>
        <p:spPr>
          <a:xfrm>
            <a:off x="1211760" y="4916160"/>
            <a:ext cx="9766080" cy="1393920"/>
          </a:xfrm>
          <a:custGeom>
            <a:avLst/>
            <a:gdLst>
              <a:gd name="textAreaLeft" fmla="*/ 0 w 9766080"/>
              <a:gd name="textAreaRight" fmla="*/ 9768240 w 9766080"/>
              <a:gd name="textAreaTop" fmla="*/ 0 h 1393920"/>
              <a:gd name="textAreaBottom" fmla="*/ 1396080 h 1393920"/>
              <a:gd name="GluePoint1X" fmla="*/ 0 w 9768241"/>
              <a:gd name="GluePoint1Y" fmla="*/ 232695 h 1396144"/>
              <a:gd name="GluePoint2X" fmla="*/ 232695 w 9768241"/>
              <a:gd name="GluePoint2Y" fmla="*/ 0 h 1396144"/>
              <a:gd name="GluePoint3X" fmla="*/ 1083241 w 9768241"/>
              <a:gd name="GluePoint3Y" fmla="*/ 0 h 1396144"/>
              <a:gd name="GluePoint4X" fmla="*/ 1654702 w 9768241"/>
              <a:gd name="GluePoint4Y" fmla="*/ 0 h 1396144"/>
              <a:gd name="GluePoint5X" fmla="*/ 2133135 w 9768241"/>
              <a:gd name="GluePoint5Y" fmla="*/ 0 h 1396144"/>
              <a:gd name="GluePoint6X" fmla="*/ 2890652 w 9768241"/>
              <a:gd name="GluePoint6Y" fmla="*/ 0 h 1396144"/>
              <a:gd name="GluePoint7X" fmla="*/ 3462113 w 9768241"/>
              <a:gd name="GluePoint7Y" fmla="*/ 0 h 1396144"/>
              <a:gd name="GluePoint8X" fmla="*/ 4312660 w 9768241"/>
              <a:gd name="GluePoint8Y" fmla="*/ 0 h 1396144"/>
              <a:gd name="GluePoint9X" fmla="*/ 4791092 w 9768241"/>
              <a:gd name="GluePoint9Y" fmla="*/ 0 h 1396144"/>
              <a:gd name="GluePoint10X" fmla="*/ 5641638 w 9768241"/>
              <a:gd name="GluePoint10Y" fmla="*/ 0 h 1396144"/>
              <a:gd name="GluePoint11X" fmla="*/ 6027042 w 9768241"/>
              <a:gd name="GluePoint11Y" fmla="*/ 0 h 1396144"/>
              <a:gd name="GluePoint12X" fmla="*/ 6691532 w 9768241"/>
              <a:gd name="GluePoint12Y" fmla="*/ 0 h 1396144"/>
              <a:gd name="GluePoint13X" fmla="*/ 7356021 w 9768241"/>
              <a:gd name="GluePoint13Y" fmla="*/ 0 h 1396144"/>
              <a:gd name="GluePoint14X" fmla="*/ 7927482 w 9768241"/>
              <a:gd name="GluePoint14Y" fmla="*/ 0 h 1396144"/>
              <a:gd name="GluePoint15X" fmla="*/ 8778028 w 9768241"/>
              <a:gd name="GluePoint15Y" fmla="*/ 0 h 1396144"/>
              <a:gd name="GluePoint16X" fmla="*/ 9535546 w 9768241"/>
              <a:gd name="GluePoint16Y" fmla="*/ 0 h 1396144"/>
              <a:gd name="GluePoint17X" fmla="*/ 9768241 w 9768241"/>
              <a:gd name="GluePoint17Y" fmla="*/ 232695 h 1396144"/>
              <a:gd name="GluePoint18X" fmla="*/ 9768241 w 9768241"/>
              <a:gd name="GluePoint18Y" fmla="*/ 707380 h 1396144"/>
              <a:gd name="GluePoint19X" fmla="*/ 9768241 w 9768241"/>
              <a:gd name="GluePoint19Y" fmla="*/ 1163449 h 1396144"/>
              <a:gd name="GluePoint20X" fmla="*/ 9535546 w 9768241"/>
              <a:gd name="GluePoint20Y" fmla="*/ 1396144 h 1396144"/>
              <a:gd name="GluePoint21X" fmla="*/ 9057114 w 9768241"/>
              <a:gd name="GluePoint21Y" fmla="*/ 1396144 h 1396144"/>
              <a:gd name="GluePoint22X" fmla="*/ 8392624 w 9768241"/>
              <a:gd name="GluePoint22Y" fmla="*/ 1396144 h 1396144"/>
              <a:gd name="GluePoint23X" fmla="*/ 7914192 w 9768241"/>
              <a:gd name="GluePoint23Y" fmla="*/ 1396144 h 1396144"/>
              <a:gd name="GluePoint24X" fmla="*/ 7249703 w 9768241"/>
              <a:gd name="GluePoint24Y" fmla="*/ 1396144 h 1396144"/>
              <a:gd name="GluePoint25X" fmla="*/ 6864299 w 9768241"/>
              <a:gd name="GluePoint25Y" fmla="*/ 1396144 h 1396144"/>
              <a:gd name="GluePoint26X" fmla="*/ 6478895 w 9768241"/>
              <a:gd name="GluePoint26Y" fmla="*/ 1396144 h 1396144"/>
              <a:gd name="GluePoint27X" fmla="*/ 5814406 w 9768241"/>
              <a:gd name="GluePoint27Y" fmla="*/ 1396144 h 1396144"/>
              <a:gd name="GluePoint28X" fmla="*/ 5335973 w 9768241"/>
              <a:gd name="GluePoint28Y" fmla="*/ 1396144 h 1396144"/>
              <a:gd name="GluePoint29X" fmla="*/ 4578455 w 9768241"/>
              <a:gd name="GluePoint29Y" fmla="*/ 1396144 h 1396144"/>
              <a:gd name="GluePoint30X" fmla="*/ 4100023 w 9768241"/>
              <a:gd name="GluePoint30Y" fmla="*/ 1396144 h 1396144"/>
              <a:gd name="GluePoint31X" fmla="*/ 3342505 w 9768241"/>
              <a:gd name="GluePoint31Y" fmla="*/ 1396144 h 1396144"/>
              <a:gd name="GluePoint32X" fmla="*/ 2957101 w 9768241"/>
              <a:gd name="GluePoint32Y" fmla="*/ 1396144 h 1396144"/>
              <a:gd name="GluePoint33X" fmla="*/ 2199583 w 9768241"/>
              <a:gd name="GluePoint33Y" fmla="*/ 1396144 h 1396144"/>
              <a:gd name="GluePoint34X" fmla="*/ 1721151 w 9768241"/>
              <a:gd name="GluePoint34Y" fmla="*/ 1396144 h 1396144"/>
              <a:gd name="GluePoint35X" fmla="*/ 1335747 w 9768241"/>
              <a:gd name="GluePoint35Y" fmla="*/ 1396144 h 1396144"/>
              <a:gd name="GluePoint36X" fmla="*/ 857315 w 9768241"/>
              <a:gd name="GluePoint36Y" fmla="*/ 1396144 h 1396144"/>
              <a:gd name="GluePoint37X" fmla="*/ 232695 w 9768241"/>
              <a:gd name="GluePoint37Y" fmla="*/ 1396144 h 1396144"/>
              <a:gd name="GluePoint38X" fmla="*/ 0 w 9768241"/>
              <a:gd name="GluePoint38Y" fmla="*/ 1163449 h 1396144"/>
              <a:gd name="GluePoint39X" fmla="*/ 0 w 9768241"/>
              <a:gd name="GluePoint39Y" fmla="*/ 716687 h 1396144"/>
              <a:gd name="GluePoint40X" fmla="*/ 0 w 9768241"/>
              <a:gd name="GluePoint40Y" fmla="*/ 232695 h 1396144"/>
            </a:gdLst>
            <a:ahLst/>
            <a:cxnLst>
              <a:cxn ang="0">
                <a:pos x="GluePoint1X" y="GluePoint1Y"/>
              </a:cxn>
              <a:cxn ang="0">
                <a:pos x="GluePoint2X" y="GluePoint2Y"/>
              </a:cxn>
              <a:cxn ang="0">
                <a:pos x="GluePoint3X" y="GluePoint3Y"/>
              </a:cxn>
              <a:cxn ang="0">
                <a:pos x="GluePoint4X" y="GluePoint4Y"/>
              </a:cxn>
              <a:cxn ang="0">
                <a:pos x="GluePoint5X" y="GluePoint5Y"/>
              </a:cxn>
              <a:cxn ang="0">
                <a:pos x="GluePoint6X" y="GluePoint6Y"/>
              </a:cxn>
              <a:cxn ang="0">
                <a:pos x="GluePoint7X" y="GluePoint7Y"/>
              </a:cxn>
              <a:cxn ang="0">
                <a:pos x="GluePoint8X" y="GluePoint8Y"/>
              </a:cxn>
              <a:cxn ang="0">
                <a:pos x="GluePoint9X" y="GluePoint9Y"/>
              </a:cxn>
              <a:cxn ang="0">
                <a:pos x="GluePoint10X" y="GluePoint10Y"/>
              </a:cxn>
              <a:cxn ang="0">
                <a:pos x="GluePoint11X" y="GluePoint11Y"/>
              </a:cxn>
              <a:cxn ang="0">
                <a:pos x="GluePoint12X" y="GluePoint12Y"/>
              </a:cxn>
              <a:cxn ang="0">
                <a:pos x="GluePoint13X" y="GluePoint13Y"/>
              </a:cxn>
              <a:cxn ang="0">
                <a:pos x="GluePoint14X" y="GluePoint14Y"/>
              </a:cxn>
              <a:cxn ang="0">
                <a:pos x="GluePoint15X" y="GluePoint15Y"/>
              </a:cxn>
              <a:cxn ang="0">
                <a:pos x="GluePoint16X" y="GluePoint16Y"/>
              </a:cxn>
              <a:cxn ang="0">
                <a:pos x="GluePoint17X" y="GluePoint17Y"/>
              </a:cxn>
              <a:cxn ang="0">
                <a:pos x="GluePoint18X" y="GluePoint18Y"/>
              </a:cxn>
              <a:cxn ang="0">
                <a:pos x="GluePoint19X" y="GluePoint19Y"/>
              </a:cxn>
              <a:cxn ang="0">
                <a:pos x="GluePoint20X" y="GluePoint20Y"/>
              </a:cxn>
              <a:cxn ang="0">
                <a:pos x="GluePoint21X" y="GluePoint21Y"/>
              </a:cxn>
              <a:cxn ang="0">
                <a:pos x="GluePoint22X" y="GluePoint22Y"/>
              </a:cxn>
              <a:cxn ang="0">
                <a:pos x="GluePoint23X" y="GluePoint23Y"/>
              </a:cxn>
              <a:cxn ang="0">
                <a:pos x="GluePoint24X" y="GluePoint24Y"/>
              </a:cxn>
              <a:cxn ang="0">
                <a:pos x="GluePoint25X" y="GluePoint25Y"/>
              </a:cxn>
              <a:cxn ang="0">
                <a:pos x="GluePoint26X" y="GluePoint26Y"/>
              </a:cxn>
              <a:cxn ang="0">
                <a:pos x="GluePoint27X" y="GluePoint27Y"/>
              </a:cxn>
              <a:cxn ang="0">
                <a:pos x="GluePoint28X" y="GluePoint28Y"/>
              </a:cxn>
              <a:cxn ang="0">
                <a:pos x="GluePoint29X" y="GluePoint29Y"/>
              </a:cxn>
              <a:cxn ang="0">
                <a:pos x="GluePoint30X" y="GluePoint30Y"/>
              </a:cxn>
              <a:cxn ang="0">
                <a:pos x="GluePoint31X" y="GluePoint31Y"/>
              </a:cxn>
              <a:cxn ang="0">
                <a:pos x="GluePoint32X" y="GluePoint32Y"/>
              </a:cxn>
              <a:cxn ang="0">
                <a:pos x="GluePoint33X" y="GluePoint33Y"/>
              </a:cxn>
              <a:cxn ang="0">
                <a:pos x="GluePoint34X" y="GluePoint34Y"/>
              </a:cxn>
              <a:cxn ang="0">
                <a:pos x="GluePoint35X" y="GluePoint35Y"/>
              </a:cxn>
              <a:cxn ang="0">
                <a:pos x="GluePoint36X" y="GluePoint36Y"/>
              </a:cxn>
              <a:cxn ang="0">
                <a:pos x="GluePoint37X" y="GluePoint37Y"/>
              </a:cxn>
              <a:cxn ang="0">
                <a:pos x="GluePoint38X" y="GluePoint38Y"/>
              </a:cxn>
              <a:cxn ang="0">
                <a:pos x="GluePoint39X" y="GluePoint39Y"/>
              </a:cxn>
              <a:cxn ang="0">
                <a:pos x="GluePoint40X" y="GluePoint40Y"/>
              </a:cxn>
            </a:cxnLst>
            <a:rect l="textAreaLeft" t="textAreaTop" r="textAreaRight" b="textAreaBottom"/>
            <a:pathLst>
              <a:path w="9768241" h="1396144">
                <a:moveTo>
                  <a:pt x="0" y="232695"/>
                </a:moveTo>
                <a:cubicBezTo>
                  <a:pt x="-26826" y="87634"/>
                  <a:pt x="83698" y="7688"/>
                  <a:pt x="232695" y="0"/>
                </a:cubicBezTo>
                <a:cubicBezTo>
                  <a:pt x="653075" y="-38746"/>
                  <a:pt x="906275" y="6501"/>
                  <a:pt x="1083241" y="0"/>
                </a:cubicBezTo>
                <a:cubicBezTo>
                  <a:pt x="1260207" y="-6501"/>
                  <a:pt x="1488374" y="-26189"/>
                  <a:pt x="1654702" y="0"/>
                </a:cubicBezTo>
                <a:cubicBezTo>
                  <a:pt x="1821030" y="26189"/>
                  <a:pt x="1962445" y="-20803"/>
                  <a:pt x="2133135" y="0"/>
                </a:cubicBezTo>
                <a:cubicBezTo>
                  <a:pt x="2303825" y="20803"/>
                  <a:pt x="2695504" y="982"/>
                  <a:pt x="2890652" y="0"/>
                </a:cubicBezTo>
                <a:cubicBezTo>
                  <a:pt x="3085800" y="-982"/>
                  <a:pt x="3234087" y="-18080"/>
                  <a:pt x="3462113" y="0"/>
                </a:cubicBezTo>
                <a:cubicBezTo>
                  <a:pt x="3690139" y="18080"/>
                  <a:pt x="4085682" y="530"/>
                  <a:pt x="4312660" y="0"/>
                </a:cubicBezTo>
                <a:cubicBezTo>
                  <a:pt x="4539638" y="-530"/>
                  <a:pt x="4655682" y="2325"/>
                  <a:pt x="4791092" y="0"/>
                </a:cubicBezTo>
                <a:cubicBezTo>
                  <a:pt x="4926502" y="-2325"/>
                  <a:pt x="5372933" y="38999"/>
                  <a:pt x="5641638" y="0"/>
                </a:cubicBezTo>
                <a:cubicBezTo>
                  <a:pt x="5910343" y="-38999"/>
                  <a:pt x="5939289" y="6828"/>
                  <a:pt x="6027042" y="0"/>
                </a:cubicBezTo>
                <a:cubicBezTo>
                  <a:pt x="6114795" y="-6828"/>
                  <a:pt x="6367584" y="-22255"/>
                  <a:pt x="6691532" y="0"/>
                </a:cubicBezTo>
                <a:cubicBezTo>
                  <a:pt x="7015480" y="22255"/>
                  <a:pt x="7148783" y="-32714"/>
                  <a:pt x="7356021" y="0"/>
                </a:cubicBezTo>
                <a:cubicBezTo>
                  <a:pt x="7563259" y="32714"/>
                  <a:pt x="7711190" y="17115"/>
                  <a:pt x="7927482" y="0"/>
                </a:cubicBezTo>
                <a:cubicBezTo>
                  <a:pt x="8143774" y="-17115"/>
                  <a:pt x="8536871" y="-1908"/>
                  <a:pt x="8778028" y="0"/>
                </a:cubicBezTo>
                <a:cubicBezTo>
                  <a:pt x="9019185" y="1908"/>
                  <a:pt x="9378578" y="17720"/>
                  <a:pt x="9535546" y="0"/>
                </a:cubicBezTo>
                <a:cubicBezTo>
                  <a:pt x="9654708" y="1536"/>
                  <a:pt x="9745055" y="88183"/>
                  <a:pt x="9768241" y="232695"/>
                </a:cubicBezTo>
                <a:cubicBezTo>
                  <a:pt x="9760824" y="422254"/>
                  <a:pt x="9768997" y="535263"/>
                  <a:pt x="9768241" y="707380"/>
                </a:cubicBezTo>
                <a:cubicBezTo>
                  <a:pt x="9767485" y="879498"/>
                  <a:pt x="9767840" y="1064138"/>
                  <a:pt x="9768241" y="1163449"/>
                </a:cubicBezTo>
                <a:cubicBezTo>
                  <a:pt x="9763492" y="1300454"/>
                  <a:pt x="9675776" y="1404850"/>
                  <a:pt x="9535546" y="1396144"/>
                </a:cubicBezTo>
                <a:cubicBezTo>
                  <a:pt x="9340057" y="1389038"/>
                  <a:pt x="9197604" y="1395448"/>
                  <a:pt x="9057114" y="1396144"/>
                </a:cubicBezTo>
                <a:cubicBezTo>
                  <a:pt x="8916624" y="1396840"/>
                  <a:pt x="8575985" y="1426413"/>
                  <a:pt x="8392624" y="1396144"/>
                </a:cubicBezTo>
                <a:cubicBezTo>
                  <a:pt x="8209263" y="1365876"/>
                  <a:pt x="8013327" y="1403154"/>
                  <a:pt x="7914192" y="1396144"/>
                </a:cubicBezTo>
                <a:cubicBezTo>
                  <a:pt x="7815057" y="1389134"/>
                  <a:pt x="7527438" y="1376006"/>
                  <a:pt x="7249703" y="1396144"/>
                </a:cubicBezTo>
                <a:cubicBezTo>
                  <a:pt x="6971968" y="1416282"/>
                  <a:pt x="6960105" y="1409490"/>
                  <a:pt x="6864299" y="1396144"/>
                </a:cubicBezTo>
                <a:cubicBezTo>
                  <a:pt x="6768493" y="1382798"/>
                  <a:pt x="6648901" y="1404083"/>
                  <a:pt x="6478895" y="1396144"/>
                </a:cubicBezTo>
                <a:cubicBezTo>
                  <a:pt x="6308889" y="1388205"/>
                  <a:pt x="6013970" y="1372940"/>
                  <a:pt x="5814406" y="1396144"/>
                </a:cubicBezTo>
                <a:cubicBezTo>
                  <a:pt x="5614842" y="1419348"/>
                  <a:pt x="5470036" y="1404536"/>
                  <a:pt x="5335973" y="1396144"/>
                </a:cubicBezTo>
                <a:cubicBezTo>
                  <a:pt x="5201910" y="1387752"/>
                  <a:pt x="4757092" y="1409967"/>
                  <a:pt x="4578455" y="1396144"/>
                </a:cubicBezTo>
                <a:cubicBezTo>
                  <a:pt x="4399818" y="1382321"/>
                  <a:pt x="4260925" y="1384584"/>
                  <a:pt x="4100023" y="1396144"/>
                </a:cubicBezTo>
                <a:cubicBezTo>
                  <a:pt x="3939121" y="1407704"/>
                  <a:pt x="3689933" y="1427536"/>
                  <a:pt x="3342505" y="1396144"/>
                </a:cubicBezTo>
                <a:cubicBezTo>
                  <a:pt x="2995077" y="1364752"/>
                  <a:pt x="3142387" y="1377574"/>
                  <a:pt x="2957101" y="1396144"/>
                </a:cubicBezTo>
                <a:cubicBezTo>
                  <a:pt x="2771815" y="1414714"/>
                  <a:pt x="2400666" y="1392908"/>
                  <a:pt x="2199583" y="1396144"/>
                </a:cubicBezTo>
                <a:cubicBezTo>
                  <a:pt x="1998500" y="1399380"/>
                  <a:pt x="1828131" y="1398293"/>
                  <a:pt x="1721151" y="1396144"/>
                </a:cubicBezTo>
                <a:cubicBezTo>
                  <a:pt x="1614171" y="1393995"/>
                  <a:pt x="1463837" y="1409552"/>
                  <a:pt x="1335747" y="1396144"/>
                </a:cubicBezTo>
                <a:cubicBezTo>
                  <a:pt x="1207657" y="1382736"/>
                  <a:pt x="954629" y="1387298"/>
                  <a:pt x="857315" y="1396144"/>
                </a:cubicBezTo>
                <a:cubicBezTo>
                  <a:pt x="760001" y="1404990"/>
                  <a:pt x="539873" y="1381330"/>
                  <a:pt x="232695" y="1396144"/>
                </a:cubicBezTo>
                <a:cubicBezTo>
                  <a:pt x="112444" y="1393957"/>
                  <a:pt x="-4479" y="1322987"/>
                  <a:pt x="0" y="1163449"/>
                </a:cubicBezTo>
                <a:cubicBezTo>
                  <a:pt x="10201" y="1039511"/>
                  <a:pt x="-578" y="864870"/>
                  <a:pt x="0" y="716687"/>
                </a:cubicBezTo>
                <a:cubicBezTo>
                  <a:pt x="578" y="568504"/>
                  <a:pt x="10384" y="344323"/>
                  <a:pt x="0" y="232695"/>
                </a:cubicBezTo>
                <a:close/>
              </a:path>
            </a:pathLst>
          </a:custGeom>
          <a:noFill/>
          <a:ln w="19050">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accent1"/>
              </a:solidFill>
              <a:effectLst/>
              <a:uFillTx/>
              <a:latin typeface="Arial"/>
              <a:ea typeface="DejaVu Sans"/>
            </a:endParaRPr>
          </a:p>
        </p:txBody>
      </p:sp>
      <p:pic>
        <p:nvPicPr>
          <p:cNvPr id="240" name="Grafik 5" descr="Kundenbewertung mit einfarbiger Füllung"/>
          <p:cNvPicPr/>
          <p:nvPr/>
        </p:nvPicPr>
        <p:blipFill>
          <a:blip r:embed="rId8">
            <a:extLst>
              <a:ext uri="{96DAC541-7B7A-43D3-8B79-37D633B846F1}">
                <asvg:svgBlip xmlns:asvg="http://schemas.microsoft.com/office/drawing/2016/SVG/main" r:embed="rId9"/>
              </a:ext>
            </a:extLst>
          </a:blip>
          <a:stretch/>
        </p:blipFill>
        <p:spPr>
          <a:xfrm>
            <a:off x="9958680" y="4218480"/>
            <a:ext cx="912240" cy="912240"/>
          </a:xfrm>
          <a:prstGeom prst="rect">
            <a:avLst/>
          </a:prstGeom>
          <a:noFill/>
          <a:ln w="0">
            <a:noFill/>
          </a:ln>
        </p:spPr>
      </p:pic>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PlaceHolder 1"/>
          <p:cNvSpPr>
            <a:spLocks noGrp="1"/>
          </p:cNvSpPr>
          <p:nvPr>
            <p:ph type="title"/>
          </p:nvPr>
        </p:nvSpPr>
        <p:spPr>
          <a:xfrm>
            <a:off x="1276560" y="1283760"/>
            <a:ext cx="610380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Datenschutz</a:t>
            </a:r>
            <a:endParaRPr lang="de-DE" sz="4400" b="0" u="none" strike="noStrike">
              <a:solidFill>
                <a:schemeClr val="dk1"/>
              </a:solidFill>
              <a:effectLst/>
              <a:uFillTx/>
              <a:latin typeface="Arial"/>
            </a:endParaRPr>
          </a:p>
        </p:txBody>
      </p:sp>
      <p:sp>
        <p:nvSpPr>
          <p:cNvPr id="242" name="PlaceHolder 2"/>
          <p:cNvSpPr>
            <a:spLocks noGrp="1"/>
          </p:cNvSpPr>
          <p:nvPr>
            <p:ph/>
          </p:nvPr>
        </p:nvSpPr>
        <p:spPr>
          <a:xfrm>
            <a:off x="1276560" y="2396520"/>
            <a:ext cx="4740480" cy="3296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Einverständniserklärung für die Schule</a:t>
            </a:r>
            <a:endParaRPr lang="de-DE" sz="2000" b="0" u="none" strike="noStrike">
              <a:solidFill>
                <a:schemeClr val="dk1"/>
              </a:solidFill>
              <a:effectLst/>
              <a:uFillTx/>
              <a:latin typeface="Arial"/>
            </a:endParaRPr>
          </a:p>
          <a:p>
            <a:pPr marL="432000" indent="-324000" defTabSz="914400">
              <a:lnSpc>
                <a:spcPct val="90000"/>
              </a:lnSpc>
              <a:spcBef>
                <a:spcPts val="1417"/>
              </a:spcBef>
              <a:buClr>
                <a:srgbClr val="000000"/>
              </a:buClr>
              <a:buSzPct val="45000"/>
              <a:buFont typeface="Wingdings" charset="2"/>
              <a:buChar char=""/>
            </a:pPr>
            <a:r>
              <a:rPr lang="de-DE" sz="2000" b="0" u="none" strike="noStrike">
                <a:solidFill>
                  <a:schemeClr val="dk1"/>
                </a:solidFill>
                <a:effectLst/>
                <a:uFillTx/>
                <a:latin typeface="Calibri"/>
                <a:ea typeface="DejaVu Sans"/>
              </a:rPr>
              <a:t>Einverständnis Fortbildung</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2000" b="0" u="none" strike="noStrike">
              <a:solidFill>
                <a:schemeClr val="dk1"/>
              </a:solidFill>
              <a:effectLst/>
              <a:uFillTx/>
              <a:latin typeface="Arial"/>
            </a:endParaRPr>
          </a:p>
        </p:txBody>
      </p:sp>
      <p:sp>
        <p:nvSpPr>
          <p:cNvPr id="243"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44" name="PlaceHolder 3"/>
          <p:cNvSpPr>
            <a:spLocks noGrp="1"/>
          </p:cNvSpPr>
          <p:nvPr>
            <p:ph type="sldNum" idx="45"/>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EA55903C-019F-4828-AF74-69C8EB6DA841}" type="slidenum">
              <a:rPr lang="de-DE" sz="1200" b="0" u="none" strike="noStrike">
                <a:solidFill>
                  <a:srgbClr val="8B8B8B"/>
                </a:solidFill>
                <a:effectLst/>
                <a:uFillTx/>
                <a:latin typeface="Calibri"/>
                <a:ea typeface="DejaVu Sans"/>
              </a:rPr>
              <a:t>7</a:t>
            </a:fld>
            <a:endParaRPr lang="de-DE" sz="1200" b="0" u="none" strike="noStrike">
              <a:solidFill>
                <a:srgbClr val="000000"/>
              </a:solidFill>
              <a:effectLst/>
              <a:uFillTx/>
              <a:latin typeface="Calibri"/>
            </a:endParaRPr>
          </a:p>
        </p:txBody>
      </p:sp>
      <p:pic>
        <p:nvPicPr>
          <p:cNvPr id="245" name="Grafik 2" descr="Ein Bild, das Text, Quittung, Schrift, parallel enthält.&#10;&#10;KI-generierte Inhalte können fehlerhaft sein."/>
          <p:cNvPicPr/>
          <p:nvPr/>
        </p:nvPicPr>
        <p:blipFill>
          <a:blip r:embed="rId3"/>
          <a:stretch/>
        </p:blipFill>
        <p:spPr>
          <a:xfrm>
            <a:off x="6674040" y="281520"/>
            <a:ext cx="4322520" cy="5936400"/>
          </a:xfrm>
          <a:prstGeom prst="rect">
            <a:avLst/>
          </a:prstGeom>
          <a:solidFill>
            <a:srgbClr val="EDEDED"/>
          </a:solidFill>
          <a:ln w="88900" cap="sq">
            <a:solidFill>
              <a:srgbClr val="FFFFFF"/>
            </a:solidFill>
            <a:miter/>
          </a:ln>
          <a:effectLst>
            <a:outerShdw blurRad="5508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46" name="Gruppieren 10"/>
          <p:cNvGrpSpPr/>
          <p:nvPr/>
        </p:nvGrpSpPr>
        <p:grpSpPr>
          <a:xfrm>
            <a:off x="1294560" y="3646800"/>
            <a:ext cx="4818600" cy="2342160"/>
            <a:chOff x="1294560" y="3646800"/>
            <a:chExt cx="4818600" cy="2342160"/>
          </a:xfrm>
        </p:grpSpPr>
        <p:sp>
          <p:nvSpPr>
            <p:cNvPr id="247" name="Rechteck 4"/>
            <p:cNvSpPr/>
            <p:nvPr/>
          </p:nvSpPr>
          <p:spPr>
            <a:xfrm>
              <a:off x="1294560" y="3943080"/>
              <a:ext cx="4818600" cy="1907640"/>
            </a:xfrm>
            <a:prstGeom prst="rect">
              <a:avLst/>
            </a:prstGeom>
            <a:solidFill>
              <a:srgbClr val="C0C8E3"/>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lt1"/>
                </a:solidFill>
                <a:effectLst/>
                <a:uFillTx/>
                <a:latin typeface="Arial"/>
                <a:ea typeface="DejaVu Sans"/>
              </a:endParaRPr>
            </a:p>
          </p:txBody>
        </p:sp>
        <p:sp>
          <p:nvSpPr>
            <p:cNvPr id="248" name="Textfeld 7"/>
            <p:cNvSpPr/>
            <p:nvPr/>
          </p:nvSpPr>
          <p:spPr>
            <a:xfrm>
              <a:off x="1401840" y="4081320"/>
              <a:ext cx="4568040" cy="1907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285840" indent="-285840" defTabSz="914400">
                <a:lnSpc>
                  <a:spcPct val="100000"/>
                </a:lnSpc>
                <a:buClr>
                  <a:srgbClr val="000000"/>
                </a:buClr>
                <a:buFont typeface="Arial"/>
                <a:buChar char="•"/>
              </a:pPr>
              <a:r>
                <a:rPr lang="de-DE" sz="2000" b="0" u="none" strike="noStrike">
                  <a:solidFill>
                    <a:schemeClr val="dk1"/>
                  </a:solidFill>
                  <a:effectLst/>
                  <a:uFillTx/>
                  <a:latin typeface="Calibri"/>
                  <a:ea typeface="DejaVu Sans"/>
                </a:rPr>
                <a:t>Videoaufnahmen dürfen nicht zur Leistungsbewertung genutzt werden </a:t>
              </a:r>
              <a:endParaRPr lang="de-DE" sz="2000" b="0" u="none" strike="noStrike">
                <a:solidFill>
                  <a:srgbClr val="000000"/>
                </a:solidFill>
                <a:effectLst/>
                <a:uFillTx/>
                <a:latin typeface="Calibri"/>
              </a:endParaRPr>
            </a:p>
            <a:p>
              <a:pPr marL="285840" indent="-285840" defTabSz="914400">
                <a:lnSpc>
                  <a:spcPct val="100000"/>
                </a:lnSpc>
                <a:buClr>
                  <a:srgbClr val="000000"/>
                </a:buClr>
                <a:buFont typeface="Arial"/>
                <a:buChar char="•"/>
              </a:pPr>
              <a:r>
                <a:rPr lang="de-DE" sz="2000" b="0" u="none" strike="noStrike">
                  <a:solidFill>
                    <a:schemeClr val="dk1"/>
                  </a:solidFill>
                  <a:effectLst/>
                  <a:uFillTx/>
                  <a:latin typeface="Calibri"/>
                  <a:ea typeface="DejaVu Sans"/>
                </a:rPr>
                <a:t>Schülerinnen und Schüler dürfen bei fehlender Einwilligung nicht benachteiligt werden</a:t>
              </a:r>
              <a:endParaRPr lang="de-DE" sz="2000" b="0" u="none" strike="noStrike">
                <a:solidFill>
                  <a:srgbClr val="000000"/>
                </a:solidFill>
                <a:effectLst/>
                <a:uFillTx/>
                <a:latin typeface="Calibri"/>
              </a:endParaRPr>
            </a:p>
            <a:p>
              <a:pPr defTabSz="914400">
                <a:lnSpc>
                  <a:spcPct val="100000"/>
                </a:lnSpc>
              </a:pPr>
              <a:endParaRPr lang="de-DE" sz="1800" b="0" u="none" strike="noStrike">
                <a:solidFill>
                  <a:srgbClr val="000000"/>
                </a:solidFill>
                <a:effectLst/>
                <a:uFillTx/>
                <a:latin typeface="Calibri"/>
              </a:endParaRPr>
            </a:p>
          </p:txBody>
        </p:sp>
        <p:pic>
          <p:nvPicPr>
            <p:cNvPr id="249" name="Grafik 9" descr="Kommentar (wichtig) mit einfarbiger Füllung"/>
            <p:cNvPicPr/>
            <p:nvPr/>
          </p:nvPicPr>
          <p:blipFill>
            <a:blip r:embed="rId4">
              <a:extLst>
                <a:ext uri="{96DAC541-7B7A-43D3-8B79-37D633B846F1}">
                  <asvg:svgBlip xmlns:asvg="http://schemas.microsoft.com/office/drawing/2016/SVG/main" r:embed="rId5"/>
                </a:ext>
              </a:extLst>
            </a:blip>
            <a:stretch/>
          </p:blipFill>
          <p:spPr>
            <a:xfrm>
              <a:off x="1294560" y="3646800"/>
              <a:ext cx="594000" cy="594000"/>
            </a:xfrm>
            <a:prstGeom prst="rect">
              <a:avLst/>
            </a:prstGeom>
            <a:noFill/>
            <a:ln w="0">
              <a:noFill/>
            </a:ln>
          </p:spPr>
        </p:pic>
      </p:gr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PlaceHolder 1"/>
          <p:cNvSpPr>
            <a:spLocks noGrp="1"/>
          </p:cNvSpPr>
          <p:nvPr>
            <p:ph type="title"/>
          </p:nvPr>
        </p:nvSpPr>
        <p:spPr>
          <a:xfrm>
            <a:off x="1276560" y="1283760"/>
            <a:ext cx="610380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Organisation</a:t>
            </a:r>
            <a:endParaRPr lang="de-DE" sz="4400" b="0" u="none" strike="noStrike">
              <a:solidFill>
                <a:schemeClr val="dk1"/>
              </a:solidFill>
              <a:effectLst/>
              <a:uFillTx/>
              <a:latin typeface="Arial"/>
            </a:endParaRPr>
          </a:p>
        </p:txBody>
      </p:sp>
      <p:sp>
        <p:nvSpPr>
          <p:cNvPr id="251" name="PlaceHolder 2"/>
          <p:cNvSpPr>
            <a:spLocks noGrp="1"/>
          </p:cNvSpPr>
          <p:nvPr>
            <p:ph/>
          </p:nvPr>
        </p:nvSpPr>
        <p:spPr>
          <a:xfrm>
            <a:off x="1193400" y="2559240"/>
            <a:ext cx="4740480" cy="3296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Arial"/>
                <a:ea typeface="DejaVu Sans"/>
              </a:rPr>
              <a:t>Klassenregeln</a:t>
            </a:r>
            <a:endParaRPr lang="de-DE" sz="2000" b="0" u="none" strike="noStrike">
              <a:solidFill>
                <a:schemeClr val="dk1"/>
              </a:solidFill>
              <a:effectLst/>
              <a:uFillTx/>
              <a:latin typeface="Arial"/>
            </a:endParaRPr>
          </a:p>
        </p:txBody>
      </p:sp>
      <p:sp>
        <p:nvSpPr>
          <p:cNvPr id="252"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53" name="PlaceHolder 3"/>
          <p:cNvSpPr>
            <a:spLocks noGrp="1"/>
          </p:cNvSpPr>
          <p:nvPr>
            <p:ph type="sldNum" idx="46"/>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328367F2-9C3E-41A9-8311-E84A8102F2C9}" type="slidenum">
              <a:rPr lang="de-DE" sz="1200" b="0" u="none" strike="noStrike">
                <a:solidFill>
                  <a:srgbClr val="8B8B8B"/>
                </a:solidFill>
                <a:effectLst/>
                <a:uFillTx/>
                <a:latin typeface="Calibri"/>
                <a:ea typeface="DejaVu Sans"/>
              </a:rPr>
              <a:t>8</a:t>
            </a:fld>
            <a:endParaRPr lang="de-DE" sz="1200" b="0" u="none" strike="noStrike">
              <a:solidFill>
                <a:srgbClr val="000000"/>
              </a:solidFill>
              <a:effectLst/>
              <a:uFillTx/>
              <a:latin typeface="Calibri"/>
            </a:endParaRPr>
          </a:p>
        </p:txBody>
      </p:sp>
      <p:pic>
        <p:nvPicPr>
          <p:cNvPr id="254" name="Grafik 3" descr="Ein Bild, das Text, Screenshot, Schrift, Zahl enthält.&#10;&#10;KI-generierte Inhalte können fehlerhaft sein."/>
          <p:cNvPicPr/>
          <p:nvPr/>
        </p:nvPicPr>
        <p:blipFill>
          <a:blip r:embed="rId3"/>
          <a:stretch/>
        </p:blipFill>
        <p:spPr>
          <a:xfrm>
            <a:off x="5304960" y="337680"/>
            <a:ext cx="5608080" cy="5880240"/>
          </a:xfrm>
          <a:prstGeom prst="rect">
            <a:avLst/>
          </a:prstGeom>
          <a:noFill/>
          <a:ln w="0">
            <a:noFill/>
          </a:ln>
        </p:spPr>
      </p:pic>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PlaceHolder 1"/>
          <p:cNvSpPr>
            <a:spLocks noGrp="1"/>
          </p:cNvSpPr>
          <p:nvPr>
            <p:ph type="title"/>
          </p:nvPr>
        </p:nvSpPr>
        <p:spPr>
          <a:xfrm>
            <a:off x="1230120" y="1097640"/>
            <a:ext cx="10888560" cy="8377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56" name="PlaceHolder 2"/>
          <p:cNvSpPr>
            <a:spLocks noGrp="1"/>
          </p:cNvSpPr>
          <p:nvPr>
            <p:ph/>
          </p:nvPr>
        </p:nvSpPr>
        <p:spPr>
          <a:xfrm>
            <a:off x="1230480" y="1937880"/>
            <a:ext cx="9766080" cy="4348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57" name="Fußzeilenplatzhalter 3"/>
          <p:cNvSpPr/>
          <p:nvPr/>
        </p:nvSpPr>
        <p:spPr>
          <a:xfrm>
            <a:off x="1230480" y="6492960"/>
            <a:ext cx="9766080" cy="361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58" name="PlaceHolder 3"/>
          <p:cNvSpPr>
            <a:spLocks noGrp="1"/>
          </p:cNvSpPr>
          <p:nvPr>
            <p:ph type="sldNum" idx="47"/>
          </p:nvPr>
        </p:nvSpPr>
        <p:spPr>
          <a:xfrm>
            <a:off x="8610480" y="6356520"/>
            <a:ext cx="2386080" cy="3618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E01F6000-DF3E-4D3E-A22A-7A5A9A4E5ECF}" type="slidenum">
              <a:rPr lang="de-DE" sz="1200" b="0" u="none" strike="noStrike">
                <a:solidFill>
                  <a:srgbClr val="8B8B8B"/>
                </a:solidFill>
                <a:effectLst/>
                <a:uFillTx/>
                <a:latin typeface="Calibri"/>
                <a:ea typeface="DejaVu Sans"/>
              </a:rPr>
              <a:t>9</a:t>
            </a:fld>
            <a:endParaRPr lang="de-DE" sz="1200" b="0" u="none" strike="noStrike">
              <a:solidFill>
                <a:srgbClr val="000000"/>
              </a:solidFill>
              <a:effectLst/>
              <a:uFillTx/>
              <a:latin typeface="Calibri"/>
            </a:endParaRPr>
          </a:p>
        </p:txBody>
      </p:sp>
      <p:grpSp>
        <p:nvGrpSpPr>
          <p:cNvPr id="259" name="Gruppieren 5"/>
          <p:cNvGrpSpPr/>
          <p:nvPr/>
        </p:nvGrpSpPr>
        <p:grpSpPr>
          <a:xfrm>
            <a:off x="97920" y="5903280"/>
            <a:ext cx="1632600" cy="815040"/>
            <a:chOff x="97920" y="5903280"/>
            <a:chExt cx="1632600" cy="815040"/>
          </a:xfrm>
        </p:grpSpPr>
        <p:pic>
          <p:nvPicPr>
            <p:cNvPr id="260" name="Grafik 6" descr="Dokument"/>
            <p:cNvPicPr/>
            <p:nvPr/>
          </p:nvPicPr>
          <p:blipFill>
            <a:blip r:embed="rId3">
              <a:extLst>
                <a:ext uri="{96DAC541-7B7A-43D3-8B79-37D633B846F1}">
                  <asvg:svgBlip xmlns:asvg="http://schemas.microsoft.com/office/drawing/2016/SVG/main" r:embed="rId4"/>
                </a:ext>
              </a:extLst>
            </a:blip>
            <a:stretch/>
          </p:blipFill>
          <p:spPr>
            <a:xfrm>
              <a:off x="97920" y="5903280"/>
              <a:ext cx="815040" cy="815040"/>
            </a:xfrm>
            <a:prstGeom prst="rect">
              <a:avLst/>
            </a:prstGeom>
            <a:noFill/>
            <a:ln w="0">
              <a:noFill/>
            </a:ln>
          </p:spPr>
        </p:pic>
        <p:sp>
          <p:nvSpPr>
            <p:cNvPr id="261" name="Textfeld 7"/>
            <p:cNvSpPr/>
            <p:nvPr/>
          </p:nvSpPr>
          <p:spPr>
            <a:xfrm>
              <a:off x="727200" y="6012360"/>
              <a:ext cx="1003320" cy="59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62" name="Rechteck 8"/>
            <p:cNvSpPr/>
            <p:nvPr/>
          </p:nvSpPr>
          <p:spPr>
            <a:xfrm>
              <a:off x="191880" y="5903280"/>
              <a:ext cx="1446120" cy="8150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Tree>
  </p:cSld>
  <p:clrMapOvr>
    <a:masterClrMapping/>
  </p:clrMapOvr>
  <p:transition spd="slow">
    <p:fade/>
  </p:transition>
</p:sld>
</file>

<file path=ppt/theme/theme1.xml><?xml version="1.0" encoding="utf-8"?>
<a:theme xmlns:a="http://schemas.openxmlformats.org/drawingml/2006/main" name="ComeMINT – Folienvorlage 3">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6350" cap="flat" cmpd="sng" algn="ctr">
          <a:prstDash val="solid"/>
          <a:miter/>
        </a:ln>
        <a:ln w="12700" cap="flat" cmpd="sng" algn="ctr">
          <a:prstDash val="solid"/>
          <a:miter/>
        </a:ln>
        <a:ln w="19050" cap="flat" cmpd="sng" algn="ctr">
          <a:prstDash val="solid"/>
          <a:miter/>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a:path>
          <a:tileRect/>
        </a:gradFill>
        <a:gradFill>
          <a:gsLst>
            <a:gs pos="0">
              <a:schemeClr val="phClr">
                <a:tint val="80000"/>
              </a:schemeClr>
            </a:gs>
            <a:gs pos="100000">
              <a:schemeClr val="phClr">
                <a:shade val="30000"/>
              </a:schemeClr>
            </a:gs>
          </a:gsLst>
          <a:path path="circle">
            <a:fillToRect/>
          </a:path>
          <a:tileRect/>
        </a:gradFill>
      </a:bgFillStyleLst>
    </a:fmtScheme>
  </a:themeElements>
  <a:objectDefaults/>
  <a:extraClrSchemeLst/>
</a:theme>
</file>

<file path=ppt/theme/theme2.xml><?xml version="1.0" encoding="utf-8"?>
<a:theme xmlns:a="http://schemas.openxmlformats.org/drawingml/2006/main" name="ComeMINT – Folienvorlage 3">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6350" cap="flat" cmpd="sng" algn="ctr">
          <a:prstDash val="solid"/>
          <a:miter/>
        </a:ln>
        <a:ln w="12700" cap="flat" cmpd="sng" algn="ctr">
          <a:prstDash val="solid"/>
          <a:miter/>
        </a:ln>
        <a:ln w="19050" cap="flat" cmpd="sng" algn="ctr">
          <a:prstDash val="solid"/>
          <a:miter/>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a:path>
          <a:tileRect/>
        </a:gradFill>
        <a:gradFill>
          <a:gsLst>
            <a:gs pos="0">
              <a:schemeClr val="phClr">
                <a:tint val="80000"/>
              </a:schemeClr>
            </a:gs>
            <a:gs pos="100000">
              <a:schemeClr val="phClr">
                <a:shade val="30000"/>
              </a:schemeClr>
            </a:gs>
          </a:gsLst>
          <a:path path="circle">
            <a:fillToRect/>
          </a:path>
          <a:tileRect/>
        </a:gradFill>
      </a:bgFillStyleLst>
    </a:fmtScheme>
  </a:themeElements>
  <a:objectDefaults/>
  <a:extraClrSchemeLst/>
</a:theme>
</file>

<file path=ppt/theme/theme3.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4620</Words>
  <Application>Microsoft Macintosh PowerPoint</Application>
  <PresentationFormat>Breitbild</PresentationFormat>
  <Paragraphs>426</Paragraphs>
  <Slides>34</Slides>
  <Notes>34</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34</vt:i4>
      </vt:variant>
    </vt:vector>
  </HeadingPairs>
  <TitlesOfParts>
    <vt:vector size="44" baseType="lpstr">
      <vt:lpstr>Arial</vt:lpstr>
      <vt:lpstr>Calibri</vt:lpstr>
      <vt:lpstr>Calibri</vt:lpstr>
      <vt:lpstr>Calibri Light</vt:lpstr>
      <vt:lpstr>OpenSymbol</vt:lpstr>
      <vt:lpstr>Symbol</vt:lpstr>
      <vt:lpstr>Times New Roman</vt:lpstr>
      <vt:lpstr>Wingdings</vt:lpstr>
      <vt:lpstr>ComeMINT – Folienvorlage 3</vt:lpstr>
      <vt:lpstr>ComeMINT – Folienvorlage 3</vt:lpstr>
      <vt:lpstr>Bewegungslernen durch Videoanalyse/-feedback</vt:lpstr>
      <vt:lpstr>Ablauf</vt:lpstr>
      <vt:lpstr>Einstieg und Studienlage</vt:lpstr>
      <vt:lpstr>Einstieg und Studienlage - Videofeedback</vt:lpstr>
      <vt:lpstr>Chancen und Grenzen der Nutzung</vt:lpstr>
      <vt:lpstr>Chancen und Grenzen der Nutzung</vt:lpstr>
      <vt:lpstr>Datenschutz</vt:lpstr>
      <vt:lpstr>Organisation</vt:lpstr>
      <vt:lpstr>Arten der Videoanalyse/des Videofeedbacks</vt:lpstr>
      <vt:lpstr>Arten der Videoanalyse/des Videofeedbacks</vt:lpstr>
      <vt:lpstr>Arten der Videoanalyse/des Videofeedbacks</vt:lpstr>
      <vt:lpstr>Arten der Videoanalyse/des Videofeedbacks</vt:lpstr>
      <vt:lpstr>Arten der Videoanalyse/des Videofeedbacks</vt:lpstr>
      <vt:lpstr>Umfangreiche Videoanalyse</vt:lpstr>
      <vt:lpstr>Video Delay</vt:lpstr>
      <vt:lpstr>Arten der Videoanalyse/des Videofeedbacks</vt:lpstr>
      <vt:lpstr>Arten der Videoanalyse/des Videofeedbacks</vt:lpstr>
      <vt:lpstr>Weitsprung</vt:lpstr>
      <vt:lpstr>Weitsprung - Anlauf</vt:lpstr>
      <vt:lpstr>Weitsprung - Absprung</vt:lpstr>
      <vt:lpstr>Weitsprung - Flugphase</vt:lpstr>
      <vt:lpstr>Weitsprung - Landung</vt:lpstr>
      <vt:lpstr>Praktische Erprobung</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Zur Verfügung gestellte Materialien</vt:lpstr>
      <vt:lpstr>Literaturverzeichnis</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Jannis Manuel Krieger</dc:creator>
  <dc:description/>
  <cp:lastModifiedBy>Amelie Sörries</cp:lastModifiedBy>
  <cp:revision>338</cp:revision>
  <dcterms:created xsi:type="dcterms:W3CDTF">2023-06-14T09:55:42Z</dcterms:created>
  <dcterms:modified xsi:type="dcterms:W3CDTF">2026-01-26T15:29:41Z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r8>34</vt:r8>
  </property>
  <property fmtid="{D5CDD505-2E9C-101B-9397-08002B2CF9AE}" pid="3" name="PresentationFormat">
    <vt:lpwstr>Breitbild</vt:lpwstr>
  </property>
  <property fmtid="{D5CDD505-2E9C-101B-9397-08002B2CF9AE}" pid="4" name="Slides">
    <vt:r8>34</vt:r8>
  </property>
</Properties>
</file>